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1" r:id="rId2"/>
    <p:sldId id="257" r:id="rId3"/>
    <p:sldId id="266" r:id="rId4"/>
    <p:sldId id="259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303" r:id="rId13"/>
    <p:sldId id="282" r:id="rId14"/>
    <p:sldId id="283" r:id="rId15"/>
    <p:sldId id="284" r:id="rId16"/>
    <p:sldId id="285" r:id="rId17"/>
    <p:sldId id="286" r:id="rId18"/>
    <p:sldId id="287" r:id="rId19"/>
    <p:sldId id="274" r:id="rId20"/>
    <p:sldId id="289" r:id="rId21"/>
    <p:sldId id="290" r:id="rId22"/>
    <p:sldId id="304" r:id="rId23"/>
    <p:sldId id="291" r:id="rId24"/>
    <p:sldId id="292" r:id="rId25"/>
    <p:sldId id="293" r:id="rId26"/>
    <p:sldId id="294" r:id="rId27"/>
    <p:sldId id="305" r:id="rId28"/>
    <p:sldId id="288" r:id="rId29"/>
    <p:sldId id="296" r:id="rId30"/>
    <p:sldId id="297" r:id="rId31"/>
    <p:sldId id="298" r:id="rId32"/>
    <p:sldId id="306" r:id="rId33"/>
    <p:sldId id="295" r:id="rId34"/>
    <p:sldId id="300" r:id="rId35"/>
    <p:sldId id="301" r:id="rId36"/>
    <p:sldId id="307" r:id="rId37"/>
    <p:sldId id="299" r:id="rId38"/>
    <p:sldId id="310" r:id="rId39"/>
    <p:sldId id="311" r:id="rId40"/>
    <p:sldId id="312" r:id="rId41"/>
    <p:sldId id="313" r:id="rId42"/>
    <p:sldId id="314" r:id="rId43"/>
    <p:sldId id="315" r:id="rId44"/>
    <p:sldId id="316" r:id="rId45"/>
    <p:sldId id="317" r:id="rId46"/>
    <p:sldId id="308" r:id="rId47"/>
    <p:sldId id="302" r:id="rId48"/>
    <p:sldId id="318" r:id="rId49"/>
    <p:sldId id="319" r:id="rId50"/>
    <p:sldId id="320" r:id="rId51"/>
    <p:sldId id="309" r:id="rId52"/>
    <p:sldId id="260" r:id="rId53"/>
    <p:sldId id="321" r:id="rId54"/>
    <p:sldId id="323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7ABD0-0B18-458D-8595-0FF01B3AD347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D5D1-F929-4A09-B8E8-53A497E33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63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7ABD0-0B18-458D-8595-0FF01B3AD347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D5D1-F929-4A09-B8E8-53A497E33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337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7ABD0-0B18-458D-8595-0FF01B3AD347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D5D1-F929-4A09-B8E8-53A497E33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125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7ABD0-0B18-458D-8595-0FF01B3AD347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D5D1-F929-4A09-B8E8-53A497E33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7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7ABD0-0B18-458D-8595-0FF01B3AD347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D5D1-F929-4A09-B8E8-53A497E33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978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7ABD0-0B18-458D-8595-0FF01B3AD347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D5D1-F929-4A09-B8E8-53A497E33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713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7ABD0-0B18-458D-8595-0FF01B3AD347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D5D1-F929-4A09-B8E8-53A497E33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694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7ABD0-0B18-458D-8595-0FF01B3AD347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D5D1-F929-4A09-B8E8-53A497E33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722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7ABD0-0B18-458D-8595-0FF01B3AD347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D5D1-F929-4A09-B8E8-53A497E33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518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7ABD0-0B18-458D-8595-0FF01B3AD347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D5D1-F929-4A09-B8E8-53A497E33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841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7ABD0-0B18-458D-8595-0FF01B3AD347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D5D1-F929-4A09-B8E8-53A497E33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79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7ABD0-0B18-458D-8595-0FF01B3AD347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8D5D1-F929-4A09-B8E8-53A497E33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886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1074" y="483844"/>
            <a:ext cx="4479587" cy="901868"/>
          </a:xfrm>
        </p:spPr>
        <p:txBody>
          <a:bodyPr>
            <a:noAutofit/>
          </a:bodyPr>
          <a:lstStyle/>
          <a:p>
            <a:r>
              <a:rPr lang="en-US" i="1" dirty="0" smtClean="0">
                <a:solidFill>
                  <a:schemeClr val="accent1"/>
                </a:solidFill>
              </a:rPr>
              <a:t>Advanced Software Development with Java Series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161074" y="5241631"/>
            <a:ext cx="4479587" cy="901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Tackling Concurrency Challenges with Expert Solutions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61074" y="3386629"/>
            <a:ext cx="4479587" cy="1872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smtClean="0">
                <a:solidFill>
                  <a:schemeClr val="tx2"/>
                </a:solidFill>
                <a:latin typeface="Arial Black" panose="020B0A04020102020204" pitchFamily="34" charset="0"/>
              </a:rPr>
              <a:t>Java Concurrency Unlocked</a:t>
            </a:r>
            <a:endParaRPr lang="en-US" sz="4800" b="1" dirty="0">
              <a:solidFill>
                <a:schemeClr val="tx2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161074" y="2157658"/>
            <a:ext cx="4479587" cy="429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chemeClr val="accent1"/>
                </a:solidFill>
                <a:latin typeface="Lora" pitchFamily="2" charset="0"/>
              </a:rPr>
              <a:t>Speaker: Rishi S.</a:t>
            </a:r>
            <a:endParaRPr lang="en-US" sz="2800" b="1" dirty="0">
              <a:solidFill>
                <a:schemeClr val="accent1"/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64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Threading Fundamentals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637108" cy="3894239"/>
          </a:xfrm>
        </p:spPr>
        <p:txBody>
          <a:bodyPr>
            <a:normAutofit/>
          </a:bodyPr>
          <a:lstStyle/>
          <a:p>
            <a:r>
              <a:rPr lang="en-US" dirty="0"/>
              <a:t>We can define threads as a light-weight </a:t>
            </a:r>
            <a:r>
              <a:rPr lang="en-US" b="1" dirty="0" err="1"/>
              <a:t>subprocess</a:t>
            </a:r>
            <a:r>
              <a:rPr lang="en-US" dirty="0"/>
              <a:t> within the smallest unit of </a:t>
            </a:r>
            <a:r>
              <a:rPr lang="en-US" b="1" dirty="0"/>
              <a:t>processes</a:t>
            </a:r>
            <a:r>
              <a:rPr lang="en-US" dirty="0"/>
              <a:t> and having </a:t>
            </a:r>
            <a:r>
              <a:rPr lang="en-US" i="1" dirty="0"/>
              <a:t>separate paths </a:t>
            </a:r>
            <a:r>
              <a:rPr lang="en-US" dirty="0"/>
              <a:t>of execution. </a:t>
            </a:r>
            <a:endParaRPr lang="en-US" dirty="0" smtClean="0"/>
          </a:p>
          <a:p>
            <a:r>
              <a:rPr lang="en-US" dirty="0" smtClean="0"/>
              <a:t>These </a:t>
            </a:r>
            <a:r>
              <a:rPr lang="en-US" dirty="0"/>
              <a:t>threads use </a:t>
            </a:r>
            <a:r>
              <a:rPr lang="en-US" b="1" dirty="0"/>
              <a:t>shared memory</a:t>
            </a:r>
            <a:r>
              <a:rPr lang="en-US" dirty="0"/>
              <a:t>, but they </a:t>
            </a:r>
            <a:r>
              <a:rPr lang="en-US" b="1" dirty="0"/>
              <a:t>act independently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smtClean="0"/>
              <a:t>Hence</a:t>
            </a:r>
            <a:r>
              <a:rPr lang="en-US" dirty="0"/>
              <a:t>, if there is an exception in a thread, that will </a:t>
            </a:r>
            <a:r>
              <a:rPr lang="en-US" b="1" dirty="0"/>
              <a:t>not</a:t>
            </a:r>
            <a:r>
              <a:rPr lang="en-US" dirty="0"/>
              <a:t> affect the working of other threads despite them sharing the same memory.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What is a Java Thread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1158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Concurrency Unlocked</a:t>
            </a:r>
          </a:p>
        </p:txBody>
      </p:sp>
    </p:spTree>
    <p:extLst>
      <p:ext uri="{BB962C8B-B14F-4D97-AF65-F5344CB8AC3E}">
        <p14:creationId xmlns:p14="http://schemas.microsoft.com/office/powerpoint/2010/main" val="192736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Threading Fundamentals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637108" cy="3894239"/>
          </a:xfrm>
        </p:spPr>
        <p:txBody>
          <a:bodyPr>
            <a:normAutofit/>
          </a:bodyPr>
          <a:lstStyle/>
          <a:p>
            <a:r>
              <a:rPr lang="en-US" dirty="0" smtClean="0"/>
              <a:t>Thread </a:t>
            </a:r>
            <a:r>
              <a:rPr lang="en-US" dirty="0"/>
              <a:t>is a set of instructions defined at </a:t>
            </a:r>
            <a:r>
              <a:rPr lang="en-US" i="1" dirty="0"/>
              <a:t>Operating System</a:t>
            </a:r>
            <a:r>
              <a:rPr lang="en-US" dirty="0"/>
              <a:t> level</a:t>
            </a:r>
          </a:p>
          <a:p>
            <a:r>
              <a:rPr lang="en-US" dirty="0"/>
              <a:t>Lightweight sub-process through which we can perform </a:t>
            </a:r>
            <a:r>
              <a:rPr lang="en-US" b="1" dirty="0"/>
              <a:t>multiple</a:t>
            </a:r>
            <a:r>
              <a:rPr lang="en-US" dirty="0"/>
              <a:t> activities within a single process</a:t>
            </a:r>
          </a:p>
          <a:p>
            <a:r>
              <a:rPr lang="en-US" dirty="0"/>
              <a:t>An application can be composed of </a:t>
            </a:r>
            <a:r>
              <a:rPr lang="en-US" b="1" dirty="0" smtClean="0"/>
              <a:t>multiple </a:t>
            </a:r>
            <a:r>
              <a:rPr lang="en-US" dirty="0" smtClean="0"/>
              <a:t>threads </a:t>
            </a:r>
          </a:p>
          <a:p>
            <a:pPr lvl="1"/>
            <a:r>
              <a:rPr lang="en-US" dirty="0" smtClean="0"/>
              <a:t>=&gt; </a:t>
            </a:r>
            <a:r>
              <a:rPr lang="en-US" dirty="0"/>
              <a:t>JVM itself works with several threads like GC, JIT, etc.</a:t>
            </a:r>
          </a:p>
          <a:p>
            <a:r>
              <a:rPr lang="en-US" dirty="0"/>
              <a:t>Different threads can be executed at the </a:t>
            </a:r>
            <a:r>
              <a:rPr lang="en-US" b="1" dirty="0"/>
              <a:t>same</a:t>
            </a:r>
            <a:r>
              <a:rPr lang="en-US" dirty="0"/>
              <a:t> time on different cores or </a:t>
            </a:r>
            <a:r>
              <a:rPr lang="en-US" dirty="0" smtClean="0"/>
              <a:t>CPUs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Few points about Java 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Thread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1158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Concurrency Unlocked</a:t>
            </a:r>
          </a:p>
        </p:txBody>
      </p:sp>
    </p:spTree>
    <p:extLst>
      <p:ext uri="{BB962C8B-B14F-4D97-AF65-F5344CB8AC3E}">
        <p14:creationId xmlns:p14="http://schemas.microsoft.com/office/powerpoint/2010/main" val="77981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4044" y="227416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Threading Fundamentals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4044" y="1043779"/>
            <a:ext cx="5538281" cy="6812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Race Condition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4044" y="1860142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Synchronization Issue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4044" y="2676505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Deadlock Issue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4044" y="3492868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Stopping Threads</a:t>
            </a:r>
          </a:p>
        </p:txBody>
      </p:sp>
      <p:sp>
        <p:nvSpPr>
          <p:cNvPr id="9" name="Rectangle 8"/>
          <p:cNvSpPr/>
          <p:nvPr/>
        </p:nvSpPr>
        <p:spPr>
          <a:xfrm>
            <a:off x="644044" y="4309231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Producer-Consumer Pattern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44044" y="5125594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 States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44043" y="5941960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Recap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579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Threading Fundamentals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637108" cy="3894239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A </a:t>
            </a:r>
            <a:r>
              <a:rPr lang="en-US" dirty="0"/>
              <a:t>race condition, in the simplest terms, is when two or more </a:t>
            </a:r>
            <a:r>
              <a:rPr lang="en-US" dirty="0" smtClean="0"/>
              <a:t>actions </a:t>
            </a:r>
            <a:r>
              <a:rPr lang="en-US" b="1" dirty="0" smtClean="0"/>
              <a:t>compete</a:t>
            </a:r>
            <a:r>
              <a:rPr lang="en-US" dirty="0" smtClean="0"/>
              <a:t> </a:t>
            </a:r>
            <a:r>
              <a:rPr lang="en-US" b="1" dirty="0"/>
              <a:t>to complete first</a:t>
            </a:r>
            <a:r>
              <a:rPr lang="en-US" dirty="0"/>
              <a:t>, causing </a:t>
            </a:r>
            <a:r>
              <a:rPr lang="en-US" b="1" dirty="0"/>
              <a:t>unpredictable</a:t>
            </a:r>
            <a:r>
              <a:rPr lang="en-US" dirty="0"/>
              <a:t> results</a:t>
            </a:r>
            <a:r>
              <a:rPr lang="en-US" dirty="0" smtClean="0"/>
              <a:t>.</a:t>
            </a:r>
          </a:p>
          <a:p>
            <a:r>
              <a:rPr lang="en-US" dirty="0"/>
              <a:t>Example: </a:t>
            </a:r>
          </a:p>
          <a:p>
            <a:pPr lvl="1"/>
            <a:r>
              <a:rPr lang="en-US" dirty="0"/>
              <a:t>Imagine two people trying to withdraw money from a joint bank account with a balance of $100. Both of them want to withdraw $80, but there's not enough money in the account for both withdrawals.</a:t>
            </a:r>
          </a:p>
          <a:p>
            <a:r>
              <a:rPr lang="en-US" dirty="0"/>
              <a:t>In programming, this can happen when two or more threads access and modify a shared resource </a:t>
            </a:r>
            <a:r>
              <a:rPr lang="en-US" b="1" dirty="0"/>
              <a:t>simultaneously</a:t>
            </a:r>
            <a:r>
              <a:rPr lang="en-US" dirty="0"/>
              <a:t> without proper synchronization, leading to unpredictable and unintended results.</a:t>
            </a:r>
          </a:p>
          <a:p>
            <a:endParaRPr lang="en-US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Race 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1158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Concurrency Unlocked</a:t>
            </a:r>
          </a:p>
        </p:txBody>
      </p:sp>
    </p:spTree>
    <p:extLst>
      <p:ext uri="{BB962C8B-B14F-4D97-AF65-F5344CB8AC3E}">
        <p14:creationId xmlns:p14="http://schemas.microsoft.com/office/powerpoint/2010/main" val="76166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Threading Fundamentals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Interview Questions #1: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Merrill Lynch -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Demonstrate race condition in Singleton pattern and how to fix it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1158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450" y="1891129"/>
            <a:ext cx="7369646" cy="390509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Concurrency Unlocked</a:t>
            </a:r>
          </a:p>
        </p:txBody>
      </p:sp>
    </p:spTree>
    <p:extLst>
      <p:ext uri="{BB962C8B-B14F-4D97-AF65-F5344CB8AC3E}">
        <p14:creationId xmlns:p14="http://schemas.microsoft.com/office/powerpoint/2010/main" val="253264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Threading Fundamentals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Interview Questions #1: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Merrill Lynch - Demonstrate race condition in Singleton pattern and how to fix it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1158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404" y="1922067"/>
            <a:ext cx="7493192" cy="397366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Concurrency Unlocked</a:t>
            </a:r>
          </a:p>
        </p:txBody>
      </p:sp>
    </p:spTree>
    <p:extLst>
      <p:ext uri="{BB962C8B-B14F-4D97-AF65-F5344CB8AC3E}">
        <p14:creationId xmlns:p14="http://schemas.microsoft.com/office/powerpoint/2010/main" val="14193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Threading Fundamentals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637108" cy="3894239"/>
          </a:xfrm>
        </p:spPr>
        <p:txBody>
          <a:bodyPr>
            <a:normAutofit/>
          </a:bodyPr>
          <a:lstStyle/>
          <a:p>
            <a:r>
              <a:rPr lang="en-US" dirty="0"/>
              <a:t>For synchronization to work, we need a synchronization object key also called as </a:t>
            </a:r>
            <a:r>
              <a:rPr lang="en-US" b="1" dirty="0"/>
              <a:t>monitor</a:t>
            </a:r>
            <a:r>
              <a:rPr lang="en-US" dirty="0"/>
              <a:t> or </a:t>
            </a:r>
            <a:r>
              <a:rPr lang="en-US" b="1" dirty="0" err="1" smtClean="0"/>
              <a:t>mutex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Every </a:t>
            </a:r>
            <a:r>
              <a:rPr lang="en-US" dirty="0"/>
              <a:t>Java object can play as monitor or </a:t>
            </a:r>
            <a:r>
              <a:rPr lang="en-US" dirty="0" err="1"/>
              <a:t>mutex</a:t>
            </a:r>
            <a:r>
              <a:rPr lang="en-US" dirty="0"/>
              <a:t>.</a:t>
            </a:r>
            <a:endParaRPr lang="en-US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More on S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ynchronization  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1158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879" y="3408663"/>
            <a:ext cx="8667750" cy="188595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Concurrency Unlocked</a:t>
            </a:r>
          </a:p>
        </p:txBody>
      </p:sp>
    </p:spTree>
    <p:extLst>
      <p:ext uri="{BB962C8B-B14F-4D97-AF65-F5344CB8AC3E}">
        <p14:creationId xmlns:p14="http://schemas.microsoft.com/office/powerpoint/2010/main" val="141982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Threading Fundamentals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More on S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ynchronization  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1158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837" y="1634247"/>
            <a:ext cx="8696325" cy="432435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Concurrency Unlocked</a:t>
            </a:r>
          </a:p>
        </p:txBody>
      </p:sp>
    </p:spTree>
    <p:extLst>
      <p:ext uri="{BB962C8B-B14F-4D97-AF65-F5344CB8AC3E}">
        <p14:creationId xmlns:p14="http://schemas.microsoft.com/office/powerpoint/2010/main" val="345309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Threading Fundamentals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More on S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ynchronization  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1158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550" y="1782528"/>
            <a:ext cx="8724900" cy="382905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Concurrency Unlocked</a:t>
            </a:r>
          </a:p>
        </p:txBody>
      </p:sp>
    </p:spTree>
    <p:extLst>
      <p:ext uri="{BB962C8B-B14F-4D97-AF65-F5344CB8AC3E}">
        <p14:creationId xmlns:p14="http://schemas.microsoft.com/office/powerpoint/2010/main" val="206782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Threading Fundamentals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94239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deadlock</a:t>
            </a:r>
            <a:r>
              <a:rPr lang="en-US" dirty="0"/>
              <a:t> is a situation where a thread T1 holds a key needed by a thread T2, and T2 holds the key needed by T1.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this situation, both the threads will keep on </a:t>
            </a:r>
            <a:r>
              <a:rPr lang="en-US" b="1" dirty="0"/>
              <a:t>waiting for each other</a:t>
            </a:r>
            <a:r>
              <a:rPr lang="en-US" dirty="0"/>
              <a:t> </a:t>
            </a:r>
            <a:r>
              <a:rPr lang="en-US" b="1" dirty="0" smtClean="0"/>
              <a:t>indefinitely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There </a:t>
            </a:r>
            <a:r>
              <a:rPr lang="en-US" dirty="0"/>
              <a:t>is nothing we can do if the deadlock situation happens but to </a:t>
            </a:r>
            <a:r>
              <a:rPr lang="en-US" b="1" dirty="0"/>
              <a:t>restart the JVM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However</a:t>
            </a:r>
            <a:r>
              <a:rPr lang="en-US" dirty="0"/>
              <a:t>, even identifying a deadlock is very complex in the modern JVMs or monitoring tools.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Deadlock</a:t>
            </a:r>
            <a:endParaRPr lang="en-US" sz="4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1158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Concurrency Unlocked</a:t>
            </a:r>
          </a:p>
        </p:txBody>
      </p:sp>
    </p:spTree>
    <p:extLst>
      <p:ext uri="{BB962C8B-B14F-4D97-AF65-F5344CB8AC3E}">
        <p14:creationId xmlns:p14="http://schemas.microsoft.com/office/powerpoint/2010/main" val="3616473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639" y="1089498"/>
            <a:ext cx="5062437" cy="1138136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  <a:endParaRPr lang="en-US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2018" y="2714016"/>
            <a:ext cx="6604271" cy="295721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this module you will be able to:</a:t>
            </a:r>
          </a:p>
          <a:p>
            <a:r>
              <a:rPr lang="en-US" sz="1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 the core concepts, principles, and techniques related to threading and concurrent programming in Java</a:t>
            </a:r>
            <a:r>
              <a:rPr lang="en-US" sz="19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Enhance problem-solving skills by working through actual concurrency issues from top-tier investment </a:t>
            </a:r>
            <a:r>
              <a:rPr lang="en-US" sz="19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banks.</a:t>
            </a:r>
          </a:p>
          <a:p>
            <a:r>
              <a:rPr lang="en-US" sz="19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 the best </a:t>
            </a:r>
            <a:r>
              <a:rPr lang="en-US" sz="1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practices for addressing race conditions, synchronization issues, and deadlocks in Java applications</a:t>
            </a:r>
            <a:r>
              <a:rPr lang="en-US" sz="19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9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 </a:t>
            </a:r>
            <a:r>
              <a:rPr lang="en-US" sz="1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Producer-Consumer pattern and </a:t>
            </a:r>
            <a:r>
              <a:rPr lang="en-US" sz="19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</a:t>
            </a:r>
            <a:r>
              <a:rPr lang="en-US" sz="1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 execution in Java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58993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Threading Fundamentals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94239"/>
          </a:xfrm>
        </p:spPr>
        <p:txBody>
          <a:bodyPr/>
          <a:lstStyle/>
          <a:p>
            <a:r>
              <a:rPr lang="en-US" dirty="0"/>
              <a:t>The most basic way is to: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Create </a:t>
            </a:r>
            <a:r>
              <a:rPr lang="en-US" dirty="0"/>
              <a:t>a </a:t>
            </a:r>
            <a:r>
              <a:rPr lang="en-US" b="1" dirty="0"/>
              <a:t>Runnable</a:t>
            </a:r>
            <a:r>
              <a:rPr lang="en-US" dirty="0"/>
              <a:t> instance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Pass </a:t>
            </a:r>
            <a:r>
              <a:rPr lang="en-US" dirty="0"/>
              <a:t>it to the </a:t>
            </a:r>
            <a:r>
              <a:rPr lang="en-US" b="1" dirty="0"/>
              <a:t>Thread</a:t>
            </a:r>
            <a:r>
              <a:rPr lang="en-US" dirty="0"/>
              <a:t> constructor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Invoke </a:t>
            </a:r>
            <a:r>
              <a:rPr lang="en-US" b="1" dirty="0"/>
              <a:t>start() </a:t>
            </a:r>
            <a:r>
              <a:rPr lang="en-US" dirty="0"/>
              <a:t>method on Thread object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How to create and run threads in Java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1158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Concurrency Unlocked</a:t>
            </a:r>
          </a:p>
        </p:txBody>
      </p:sp>
    </p:spTree>
    <p:extLst>
      <p:ext uri="{BB962C8B-B14F-4D97-AF65-F5344CB8AC3E}">
        <p14:creationId xmlns:p14="http://schemas.microsoft.com/office/powerpoint/2010/main" val="1771822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Threading Fundamentals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How to create and run threads in Java?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1158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Concurrency Unlocked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881" y="1634247"/>
            <a:ext cx="7616396" cy="419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25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4044" y="227416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Threading Fundamentals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4044" y="1043779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Race Condition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4044" y="1860142"/>
            <a:ext cx="5538281" cy="6812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Synchronization Issue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4044" y="2676505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Deadlock Issue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4044" y="3492868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Stopping Threads</a:t>
            </a:r>
          </a:p>
        </p:txBody>
      </p:sp>
      <p:sp>
        <p:nvSpPr>
          <p:cNvPr id="9" name="Rectangle 8"/>
          <p:cNvSpPr/>
          <p:nvPr/>
        </p:nvSpPr>
        <p:spPr>
          <a:xfrm>
            <a:off x="644044" y="4309231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Producer-Consumer Pattern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44044" y="5125594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 States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44043" y="5941960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Recap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13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Synchronization Issue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Interview Questions #2: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JP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Morgan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Chase - Demonstrate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synchronization issue and fix the code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1158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Concurrency Unlocked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189" y="1777191"/>
            <a:ext cx="7957622" cy="407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9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Synchronization Issue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Interview Questions #2: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JP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Morgan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Chase - Demonstrate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synchronization issue and fix the code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1158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Concurrency Unlocked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308" y="1754630"/>
            <a:ext cx="5974492" cy="41123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2320522"/>
            <a:ext cx="38491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What is the output of the counter value?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Is the output going to be consistent for every run? If not, what is the issue?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If any race condition, fix the </a:t>
            </a:r>
            <a:r>
              <a:rPr lang="en-US" sz="2400" dirty="0" smtClean="0"/>
              <a:t>code.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128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Synchronization Issue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85953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Interview Questions #2: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JP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Morgan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Chase - Demonstrate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synchronization issue and fix the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code (</a:t>
            </a: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1158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Concurrency Unlocked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2036357"/>
            <a:ext cx="88011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62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Synchronization Issue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843054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Interview Questions #2: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JP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Morgan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Chase - Demonstrate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synchronization issue and fix the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code (</a:t>
            </a: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1158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Concurrency Unlocked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787" y="2036357"/>
            <a:ext cx="873442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7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4044" y="227416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Threading Fundamentals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4044" y="1043779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Race Condition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4044" y="1860142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Synchronization Issue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4044" y="2676505"/>
            <a:ext cx="5538281" cy="6812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Deadlock Issue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4044" y="3492868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Stopping Threads</a:t>
            </a:r>
          </a:p>
        </p:txBody>
      </p:sp>
      <p:sp>
        <p:nvSpPr>
          <p:cNvPr id="9" name="Rectangle 8"/>
          <p:cNvSpPr/>
          <p:nvPr/>
        </p:nvSpPr>
        <p:spPr>
          <a:xfrm>
            <a:off x="644044" y="4309231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Producer-Consumer Pattern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44044" y="5125594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 States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44043" y="5941960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Recap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623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Deadlock Issue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36357"/>
            <a:ext cx="10515600" cy="3363843"/>
          </a:xfrm>
        </p:spPr>
        <p:txBody>
          <a:bodyPr/>
          <a:lstStyle/>
          <a:p>
            <a:r>
              <a:rPr lang="en-US" dirty="0"/>
              <a:t>Write a program to demonstrate deadlock issue where a thread T1 holds a key needed by a thread T2, and T2 holds the key needed by T1. Fix the code.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1013589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Interview Problem 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#3: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Goldman Sachs - 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Demonstrate deadlock issue and fix the code</a:t>
            </a:r>
            <a:endParaRPr lang="en-US" sz="3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1158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Concurrency Unlocked</a:t>
            </a:r>
          </a:p>
        </p:txBody>
      </p:sp>
    </p:spTree>
    <p:extLst>
      <p:ext uri="{BB962C8B-B14F-4D97-AF65-F5344CB8AC3E}">
        <p14:creationId xmlns:p14="http://schemas.microsoft.com/office/powerpoint/2010/main" val="1688772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Deadlock Issue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1158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Concurrency Unlocked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95" y="707245"/>
            <a:ext cx="5634025" cy="520460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020" y="707246"/>
            <a:ext cx="5352177" cy="522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35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4044" y="227416"/>
            <a:ext cx="5538281" cy="6812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Threading Fundamentals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4044" y="1043779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Race Condition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4044" y="1860142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Synchronization Issue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4044" y="2676505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Deadlock Issue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4044" y="3492868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Stopping Threads</a:t>
            </a:r>
          </a:p>
        </p:txBody>
      </p:sp>
      <p:sp>
        <p:nvSpPr>
          <p:cNvPr id="9" name="Rectangle 8"/>
          <p:cNvSpPr/>
          <p:nvPr/>
        </p:nvSpPr>
        <p:spPr>
          <a:xfrm>
            <a:off x="644044" y="4309231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Producer-Consumer Pattern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44044" y="5125594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 States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44043" y="5941960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Recap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947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Deadlock Issue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36357"/>
            <a:ext cx="10515600" cy="3363843"/>
          </a:xfrm>
        </p:spPr>
        <p:txBody>
          <a:bodyPr/>
          <a:lstStyle/>
          <a:p>
            <a:r>
              <a:rPr lang="en-US" dirty="0"/>
              <a:t>Deadlock issue can be fixed by maintaining the </a:t>
            </a:r>
            <a:r>
              <a:rPr lang="en-US" b="1" dirty="0"/>
              <a:t>same sequence </a:t>
            </a:r>
            <a:r>
              <a:rPr lang="en-US" dirty="0"/>
              <a:t>for locks acquisition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Both Thread1 and Thread2 can acquire lock1 and lock2 in the </a:t>
            </a:r>
            <a:r>
              <a:rPr lang="en-US" b="1" dirty="0"/>
              <a:t>same sequence </a:t>
            </a:r>
            <a:r>
              <a:rPr lang="en-US" dirty="0"/>
              <a:t>thus avoiding the deadlock issue.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1013589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Interview Problem </a:t>
            </a: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#3: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Goldman Sachs - 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Demonstrate deadlock issue and fix the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code (</a:t>
            </a: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3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1158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Concurrency Unlocked</a:t>
            </a:r>
          </a:p>
        </p:txBody>
      </p:sp>
    </p:spTree>
    <p:extLst>
      <p:ext uri="{BB962C8B-B14F-4D97-AF65-F5344CB8AC3E}">
        <p14:creationId xmlns:p14="http://schemas.microsoft.com/office/powerpoint/2010/main" val="15023659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Deadlock Issue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1158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Concurrency Unlocked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20" y="678065"/>
            <a:ext cx="5670465" cy="52351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285" y="678065"/>
            <a:ext cx="4903504" cy="526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4044" y="227416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Threading Fundamentals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4044" y="1043779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Race Condition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4044" y="1860142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Synchronization Issue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4044" y="2676505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Deadlock Issue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4044" y="3492868"/>
            <a:ext cx="5538281" cy="6812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Stopping Threads</a:t>
            </a:r>
          </a:p>
        </p:txBody>
      </p:sp>
      <p:sp>
        <p:nvSpPr>
          <p:cNvPr id="9" name="Rectangle 8"/>
          <p:cNvSpPr/>
          <p:nvPr/>
        </p:nvSpPr>
        <p:spPr>
          <a:xfrm>
            <a:off x="644044" y="4309231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Producer-Consumer Pattern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44044" y="5125594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 States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44043" y="5941960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Recap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930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 Coordination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36357"/>
            <a:ext cx="10515600" cy="3683507"/>
          </a:xfrm>
        </p:spPr>
        <p:txBody>
          <a:bodyPr/>
          <a:lstStyle/>
          <a:p>
            <a:r>
              <a:rPr lang="en-US" dirty="0"/>
              <a:t>We should </a:t>
            </a:r>
            <a:r>
              <a:rPr lang="en-US" b="1" dirty="0"/>
              <a:t>NOT</a:t>
            </a:r>
            <a:r>
              <a:rPr lang="en-US" dirty="0"/>
              <a:t> use </a:t>
            </a:r>
            <a:r>
              <a:rPr lang="en-US" b="1" dirty="0"/>
              <a:t>Thread.stop() </a:t>
            </a:r>
            <a:r>
              <a:rPr lang="en-US" dirty="0"/>
              <a:t>method as it is deprecated. </a:t>
            </a:r>
            <a:endParaRPr lang="en-US" dirty="0" smtClean="0"/>
          </a:p>
          <a:p>
            <a:r>
              <a:rPr lang="en-US" b="1" dirty="0" smtClean="0"/>
              <a:t>Thread.stop</a:t>
            </a:r>
            <a:r>
              <a:rPr lang="en-US" b="1" dirty="0"/>
              <a:t>() </a:t>
            </a:r>
            <a:r>
              <a:rPr lang="en-US" dirty="0"/>
              <a:t>can lead to monitored objects being </a:t>
            </a:r>
            <a:r>
              <a:rPr lang="en-US" i="1" dirty="0"/>
              <a:t>corrupted</a:t>
            </a:r>
            <a:r>
              <a:rPr lang="en-US" dirty="0"/>
              <a:t>, and it is </a:t>
            </a:r>
            <a:r>
              <a:rPr lang="en-US" i="1" dirty="0"/>
              <a:t>inherently </a:t>
            </a:r>
            <a:r>
              <a:rPr lang="en-US" i="1" dirty="0" smtClean="0"/>
              <a:t>unsafe</a:t>
            </a:r>
            <a:r>
              <a:rPr lang="en-US" dirty="0" smtClean="0"/>
              <a:t>.</a:t>
            </a:r>
          </a:p>
          <a:p>
            <a:r>
              <a:rPr lang="en-US" dirty="0" smtClean="0"/>
              <a:t>Solutions: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Use </a:t>
            </a:r>
            <a:r>
              <a:rPr lang="en-US" dirty="0"/>
              <a:t>a </a:t>
            </a:r>
            <a:r>
              <a:rPr lang="en-US" b="1" dirty="0"/>
              <a:t>thread-safe </a:t>
            </a:r>
            <a:r>
              <a:rPr lang="en-US" b="1" dirty="0" err="1"/>
              <a:t>boolean</a:t>
            </a:r>
            <a:r>
              <a:rPr lang="en-US" b="1" dirty="0"/>
              <a:t> variable </a:t>
            </a:r>
            <a:r>
              <a:rPr lang="en-US" dirty="0"/>
              <a:t>to control thread </a:t>
            </a:r>
            <a:r>
              <a:rPr lang="en-US" dirty="0" smtClean="0"/>
              <a:t>execution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Call </a:t>
            </a:r>
            <a:r>
              <a:rPr lang="en-US" b="1" dirty="0"/>
              <a:t>interrupt() </a:t>
            </a:r>
            <a:r>
              <a:rPr lang="en-US" dirty="0"/>
              <a:t>on a running thread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Interview Problem 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#4: Barclays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How to stop a thread in Java?</a:t>
            </a:r>
            <a:endParaRPr lang="en-US" sz="36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1158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Concurrency Unlocked</a:t>
            </a:r>
          </a:p>
        </p:txBody>
      </p:sp>
    </p:spTree>
    <p:extLst>
      <p:ext uri="{BB962C8B-B14F-4D97-AF65-F5344CB8AC3E}">
        <p14:creationId xmlns:p14="http://schemas.microsoft.com/office/powerpoint/2010/main" val="1616056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 Coordination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1158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Concurrency Unlocked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25" y="1322359"/>
            <a:ext cx="6074987" cy="45100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312" y="1322359"/>
            <a:ext cx="5618274" cy="139605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47325" y="712449"/>
            <a:ext cx="116267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Solution #1: Use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thread-safe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boolean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variable to control thread execution</a:t>
            </a:r>
          </a:p>
        </p:txBody>
      </p:sp>
    </p:spTree>
    <p:extLst>
      <p:ext uri="{BB962C8B-B14F-4D97-AF65-F5344CB8AC3E}">
        <p14:creationId xmlns:p14="http://schemas.microsoft.com/office/powerpoint/2010/main" val="253724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 Coordination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1158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Concurrency Unlocked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47325" y="712449"/>
            <a:ext cx="116267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Solution #2: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Call interrupt() on a running thread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70" y="1174114"/>
            <a:ext cx="5863562" cy="4738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6961" y="1174114"/>
            <a:ext cx="543742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All the blocking methods like </a:t>
            </a:r>
            <a:r>
              <a:rPr lang="en-US" sz="1600" b="1" dirty="0"/>
              <a:t>wait</a:t>
            </a:r>
            <a:r>
              <a:rPr lang="en-US" sz="1600" dirty="0"/>
              <a:t>(), </a:t>
            </a:r>
            <a:r>
              <a:rPr lang="en-US" sz="1600" b="1" dirty="0"/>
              <a:t>notify</a:t>
            </a:r>
            <a:r>
              <a:rPr lang="en-US" sz="1600" dirty="0"/>
              <a:t>(), </a:t>
            </a:r>
            <a:r>
              <a:rPr lang="en-US" sz="1600" b="1" dirty="0" err="1"/>
              <a:t>notifyAll</a:t>
            </a:r>
            <a:r>
              <a:rPr lang="en-US" sz="1600" dirty="0"/>
              <a:t>(), </a:t>
            </a:r>
            <a:r>
              <a:rPr lang="en-US" sz="1600" b="1" dirty="0"/>
              <a:t>join</a:t>
            </a:r>
            <a:r>
              <a:rPr lang="en-US" sz="1600" dirty="0"/>
              <a:t>(), </a:t>
            </a:r>
            <a:r>
              <a:rPr lang="en-US" sz="1600" b="1" dirty="0"/>
              <a:t>sleep</a:t>
            </a:r>
            <a:r>
              <a:rPr lang="en-US" sz="1600" dirty="0"/>
              <a:t>() etc. throw </a:t>
            </a:r>
            <a:r>
              <a:rPr lang="en-US" sz="1600" b="1" dirty="0" err="1"/>
              <a:t>InterruptedException</a:t>
            </a:r>
            <a:r>
              <a:rPr lang="en-US" sz="1600" dirty="0"/>
              <a:t> based on the same </a:t>
            </a:r>
            <a:r>
              <a:rPr lang="en-US" sz="1600" b="1" dirty="0"/>
              <a:t>interrupted</a:t>
            </a:r>
            <a:r>
              <a:rPr lang="en-US" sz="1600" dirty="0"/>
              <a:t> status of thread.</a:t>
            </a:r>
          </a:p>
          <a:p>
            <a:endParaRPr lang="en-US" sz="1600" dirty="0"/>
          </a:p>
          <a:p>
            <a:r>
              <a:rPr lang="en-US" sz="1600" dirty="0"/>
              <a:t>The interrupt mechanism is implemented using an internal flag known as the </a:t>
            </a:r>
            <a:r>
              <a:rPr lang="en-US" sz="1600" b="1" dirty="0"/>
              <a:t>interrupt status</a:t>
            </a:r>
            <a:r>
              <a:rPr lang="en-US" sz="1600" dirty="0" smtClean="0"/>
              <a:t>.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Invoking non-static </a:t>
            </a:r>
            <a:r>
              <a:rPr lang="en-US" sz="1600" b="1" dirty="0" err="1"/>
              <a:t>Thread.interrupt</a:t>
            </a:r>
            <a:r>
              <a:rPr lang="en-US" sz="1600" dirty="0"/>
              <a:t>() sets this flag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When a thread checks for an interrupt by invoking the static method </a:t>
            </a:r>
            <a:r>
              <a:rPr lang="en-US" sz="1600" b="1" dirty="0" err="1"/>
              <a:t>Thread.interrupted</a:t>
            </a:r>
            <a:r>
              <a:rPr lang="en-US" sz="1600" dirty="0"/>
              <a:t>(), interrupt status is cleared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non-static </a:t>
            </a:r>
            <a:r>
              <a:rPr lang="en-US" sz="1600" b="1" dirty="0" err="1"/>
              <a:t>Thread.isInterrupted</a:t>
            </a:r>
            <a:r>
              <a:rPr lang="en-US" sz="1600" dirty="0"/>
              <a:t>() method, which is used by one thread to query the interrupt status of another, does NOT change the interrupt status </a:t>
            </a:r>
            <a:r>
              <a:rPr lang="en-US" sz="1600" dirty="0" smtClean="0"/>
              <a:t>flag</a:t>
            </a:r>
          </a:p>
          <a:p>
            <a:endParaRPr lang="en-US" sz="1600" dirty="0"/>
          </a:p>
          <a:p>
            <a:r>
              <a:rPr lang="en-US" sz="1600" dirty="0" smtClean="0"/>
              <a:t>By </a:t>
            </a:r>
            <a:r>
              <a:rPr lang="en-US" sz="1600" dirty="0"/>
              <a:t>convention, any method that exits by throwing an </a:t>
            </a:r>
            <a:r>
              <a:rPr lang="en-US" sz="1600" b="1" dirty="0" err="1"/>
              <a:t>InterruptedException</a:t>
            </a:r>
            <a:r>
              <a:rPr lang="en-US" sz="1600" dirty="0"/>
              <a:t> clears interrupt status when it does so. However, it’s always possible that interrupt status will immediately be set again, by another thread invoking interrupt.</a:t>
            </a:r>
          </a:p>
        </p:txBody>
      </p:sp>
    </p:spTree>
    <p:extLst>
      <p:ext uri="{BB962C8B-B14F-4D97-AF65-F5344CB8AC3E}">
        <p14:creationId xmlns:p14="http://schemas.microsoft.com/office/powerpoint/2010/main" val="101885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4044" y="227416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Threading Fundamentals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4044" y="1043779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Race Condition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4044" y="1860142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Synchronization Issue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4044" y="2676505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Deadlock Issue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4044" y="3492868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Stopping Threads</a:t>
            </a:r>
          </a:p>
        </p:txBody>
      </p:sp>
      <p:sp>
        <p:nvSpPr>
          <p:cNvPr id="9" name="Rectangle 8"/>
          <p:cNvSpPr/>
          <p:nvPr/>
        </p:nvSpPr>
        <p:spPr>
          <a:xfrm>
            <a:off x="644044" y="4309231"/>
            <a:ext cx="5538281" cy="6812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Producer-Consumer Pattern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44044" y="5125594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 States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44043" y="5941960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Recap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1911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Producer-Consumer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36357"/>
            <a:ext cx="10515600" cy="1380399"/>
          </a:xfrm>
        </p:spPr>
        <p:txBody>
          <a:bodyPr>
            <a:normAutofit fontScale="70000" lnSpcReduction="20000"/>
          </a:bodyPr>
          <a:lstStyle/>
          <a:p>
            <a:r>
              <a:rPr lang="en-US" sz="2400" dirty="0"/>
              <a:t>We have a buffer - it can be an array, list, set or queue. </a:t>
            </a:r>
            <a:endParaRPr lang="en-US" sz="2400" dirty="0" smtClean="0"/>
          </a:p>
          <a:p>
            <a:pPr lvl="1"/>
            <a:r>
              <a:rPr lang="en-US" sz="2000" dirty="0" smtClean="0"/>
              <a:t>A </a:t>
            </a:r>
            <a:r>
              <a:rPr lang="en-US" sz="2000" dirty="0"/>
              <a:t>producer produces values in a buffer. </a:t>
            </a:r>
            <a:endParaRPr lang="en-US" sz="2000" dirty="0" smtClean="0"/>
          </a:p>
          <a:p>
            <a:pPr lvl="1"/>
            <a:r>
              <a:rPr lang="en-US" sz="2000" dirty="0" smtClean="0"/>
              <a:t>A </a:t>
            </a:r>
            <a:r>
              <a:rPr lang="en-US" sz="2000" dirty="0"/>
              <a:t>consumer consumes the values from this buffer. </a:t>
            </a:r>
            <a:endParaRPr lang="en-US" sz="2000" dirty="0" smtClean="0"/>
          </a:p>
          <a:p>
            <a:pPr lvl="1"/>
            <a:r>
              <a:rPr lang="en-US" sz="2000" dirty="0" smtClean="0"/>
              <a:t>Producers </a:t>
            </a:r>
            <a:r>
              <a:rPr lang="en-US" sz="2000" dirty="0"/>
              <a:t>and Consumers are run in their own threads or thread pools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400" dirty="0"/>
              <a:t>Buffer can be </a:t>
            </a:r>
            <a:r>
              <a:rPr lang="en-US" sz="2400" b="1" dirty="0"/>
              <a:t>bounded</a:t>
            </a:r>
            <a:r>
              <a:rPr lang="en-US" sz="2400" dirty="0"/>
              <a:t> (having a defined capacity) or </a:t>
            </a:r>
            <a:r>
              <a:rPr lang="en-US" sz="2400" b="1" dirty="0"/>
              <a:t>unbounded</a:t>
            </a:r>
            <a:r>
              <a:rPr lang="en-US" sz="2400" dirty="0"/>
              <a:t> (based on system memory available</a:t>
            </a:r>
            <a:r>
              <a:rPr lang="en-US" sz="2400" dirty="0" smtClean="0"/>
              <a:t>).</a:t>
            </a:r>
            <a:endParaRPr lang="en-US" sz="24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Interview Problem </a:t>
            </a: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#5: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Macquarie </a:t>
            </a: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Explain and Implement Producer Consumer pattern</a:t>
            </a:r>
            <a:endParaRPr lang="en-US" sz="32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1158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Concurrency Unlocked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337" y="3272276"/>
            <a:ext cx="5369230" cy="263277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3440507"/>
            <a:ext cx="4287473" cy="21885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Edge </a:t>
            </a:r>
            <a:r>
              <a:rPr lang="en-US" sz="2100" dirty="0" smtClean="0"/>
              <a:t>cases - The </a:t>
            </a:r>
            <a:r>
              <a:rPr lang="en-US" sz="2100" dirty="0"/>
              <a:t>buffer can be full or </a:t>
            </a:r>
            <a:r>
              <a:rPr lang="en-US" sz="2100" dirty="0" smtClean="0"/>
              <a:t>empty:</a:t>
            </a:r>
            <a:endParaRPr lang="en-US" sz="2100" dirty="0"/>
          </a:p>
          <a:p>
            <a:pPr lvl="1"/>
            <a:r>
              <a:rPr lang="en-US" sz="2200" dirty="0" smtClean="0"/>
              <a:t>If </a:t>
            </a:r>
            <a:r>
              <a:rPr lang="en-US" sz="2200" b="1" dirty="0" smtClean="0"/>
              <a:t>full</a:t>
            </a:r>
            <a:r>
              <a:rPr lang="en-US" sz="2200" dirty="0" smtClean="0"/>
              <a:t> </a:t>
            </a:r>
            <a:r>
              <a:rPr lang="en-US" sz="2200" dirty="0"/>
              <a:t>(bounded </a:t>
            </a:r>
            <a:r>
              <a:rPr lang="en-US" sz="2200" dirty="0" smtClean="0"/>
              <a:t>buffer):</a:t>
            </a:r>
          </a:p>
          <a:p>
            <a:pPr lvl="2"/>
            <a:r>
              <a:rPr lang="en-US" sz="2100" dirty="0" smtClean="0"/>
              <a:t>producers </a:t>
            </a:r>
            <a:r>
              <a:rPr lang="en-US" sz="2100" b="1" dirty="0"/>
              <a:t>cannot</a:t>
            </a:r>
            <a:r>
              <a:rPr lang="en-US" sz="2100" dirty="0"/>
              <a:t> </a:t>
            </a:r>
            <a:r>
              <a:rPr lang="en-US" sz="2100" b="1" dirty="0"/>
              <a:t>write </a:t>
            </a:r>
            <a:r>
              <a:rPr lang="en-US" sz="2100" dirty="0"/>
              <a:t>to it </a:t>
            </a:r>
          </a:p>
          <a:p>
            <a:pPr lvl="1"/>
            <a:r>
              <a:rPr lang="en-US" sz="2200" dirty="0" smtClean="0"/>
              <a:t>If </a:t>
            </a:r>
            <a:r>
              <a:rPr lang="en-US" sz="2200" b="1" dirty="0" smtClean="0"/>
              <a:t>empty</a:t>
            </a:r>
            <a:r>
              <a:rPr lang="en-US" sz="2200" dirty="0" smtClean="0"/>
              <a:t>:</a:t>
            </a:r>
          </a:p>
          <a:p>
            <a:pPr lvl="2"/>
            <a:r>
              <a:rPr lang="en-US" sz="2100" dirty="0" smtClean="0"/>
              <a:t>consumers </a:t>
            </a:r>
            <a:r>
              <a:rPr lang="en-US" sz="2100" b="1" dirty="0"/>
              <a:t>cannot read </a:t>
            </a:r>
            <a:r>
              <a:rPr lang="en-US" sz="2100" dirty="0"/>
              <a:t>from it.</a:t>
            </a:r>
          </a:p>
        </p:txBody>
      </p:sp>
    </p:spTree>
    <p:extLst>
      <p:ext uri="{BB962C8B-B14F-4D97-AF65-F5344CB8AC3E}">
        <p14:creationId xmlns:p14="http://schemas.microsoft.com/office/powerpoint/2010/main" val="321204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Producer-Consumer Pattern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Implementation #1</a:t>
            </a:r>
            <a:endParaRPr lang="en-US" sz="4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1158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Concurrency Unlocked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219" y="1820289"/>
            <a:ext cx="5255921" cy="40339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043" y="1820289"/>
            <a:ext cx="5262882" cy="403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83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Producer-Consumer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36357"/>
            <a:ext cx="10515600" cy="2606332"/>
          </a:xfrm>
        </p:spPr>
        <p:txBody>
          <a:bodyPr>
            <a:normAutofit/>
          </a:bodyPr>
          <a:lstStyle/>
          <a:p>
            <a:r>
              <a:rPr lang="en-US" sz="2400" b="1" dirty="0"/>
              <a:t>Major flaw </a:t>
            </a:r>
            <a:r>
              <a:rPr lang="en-US" sz="2400" dirty="0"/>
              <a:t>in this code: </a:t>
            </a:r>
            <a:endParaRPr lang="en-US" sz="2400" dirty="0" smtClean="0"/>
          </a:p>
          <a:p>
            <a:pPr lvl="1"/>
            <a:r>
              <a:rPr lang="en-US" sz="2000" dirty="0" smtClean="0"/>
              <a:t>As </a:t>
            </a:r>
            <a:r>
              <a:rPr lang="en-US" sz="2000" dirty="0"/>
              <a:t>several threads are producing (writing) and consuming (popping) the buffer at the same time =&gt; </a:t>
            </a:r>
            <a:r>
              <a:rPr lang="en-US" sz="2000" dirty="0" smtClean="0"/>
              <a:t>this </a:t>
            </a:r>
            <a:r>
              <a:rPr lang="en-US" sz="2000" dirty="0"/>
              <a:t>will result in </a:t>
            </a:r>
            <a:r>
              <a:rPr lang="en-US" sz="2000" b="1" dirty="0"/>
              <a:t>race condition</a:t>
            </a:r>
            <a:r>
              <a:rPr lang="en-US" sz="2000" dirty="0"/>
              <a:t>. </a:t>
            </a:r>
            <a:endParaRPr lang="en-US" sz="2000" dirty="0" smtClean="0"/>
          </a:p>
          <a:p>
            <a:r>
              <a:rPr lang="en-US" sz="2400" dirty="0" smtClean="0"/>
              <a:t>In </a:t>
            </a:r>
            <a:r>
              <a:rPr lang="en-US" sz="2400" dirty="0"/>
              <a:t>other words, buffer and count variables are </a:t>
            </a:r>
            <a:r>
              <a:rPr lang="en-US" sz="2400" b="1" dirty="0"/>
              <a:t>NOT thread-safe</a:t>
            </a:r>
            <a:r>
              <a:rPr lang="en-US" sz="2400" dirty="0"/>
              <a:t>.</a:t>
            </a:r>
            <a:endParaRPr lang="en-US" sz="1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Implementation #1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1158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Concurrency Unlocked</a:t>
            </a:r>
          </a:p>
        </p:txBody>
      </p:sp>
    </p:spTree>
    <p:extLst>
      <p:ext uri="{BB962C8B-B14F-4D97-AF65-F5344CB8AC3E}">
        <p14:creationId xmlns:p14="http://schemas.microsoft.com/office/powerpoint/2010/main" val="272393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Threading Fundamentals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94239"/>
          </a:xfrm>
        </p:spPr>
        <p:txBody>
          <a:bodyPr/>
          <a:lstStyle/>
          <a:p>
            <a:r>
              <a:rPr lang="en-US" dirty="0"/>
              <a:t>In computer science, concurrency is the execution of the multiple instruction sequences </a:t>
            </a:r>
            <a:r>
              <a:rPr lang="en-US" b="1" dirty="0"/>
              <a:t>at the same time</a:t>
            </a:r>
            <a:r>
              <a:rPr lang="en-US" dirty="0"/>
              <a:t>.</a:t>
            </a:r>
          </a:p>
          <a:p>
            <a:r>
              <a:rPr lang="en-US" dirty="0"/>
              <a:t>In more technical terms, concurrency is the ability of different parts or units of a program, algorithm, or problem to be executed </a:t>
            </a:r>
            <a:r>
              <a:rPr lang="en-US" b="1" dirty="0"/>
              <a:t>out-of-order</a:t>
            </a:r>
            <a:r>
              <a:rPr lang="en-US" dirty="0"/>
              <a:t> or in </a:t>
            </a:r>
            <a:r>
              <a:rPr lang="en-US" b="1" dirty="0"/>
              <a:t>partial</a:t>
            </a:r>
            <a:r>
              <a:rPr lang="en-US" dirty="0"/>
              <a:t> order, without affecting the outcome.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allows for </a:t>
            </a:r>
            <a:r>
              <a:rPr lang="en-US" b="1" dirty="0"/>
              <a:t>parallel </a:t>
            </a:r>
            <a:r>
              <a:rPr lang="en-US" dirty="0"/>
              <a:t>execution</a:t>
            </a:r>
            <a:r>
              <a:rPr lang="en-US" b="1" dirty="0"/>
              <a:t> </a:t>
            </a:r>
            <a:r>
              <a:rPr lang="en-US" dirty="0"/>
              <a:t>of the concurrent units, which can significantly improve overall speed of the execution in multiprocessor and multicore systems.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What is Concurrency?</a:t>
            </a:r>
            <a:endParaRPr lang="en-US" sz="4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Concurrency Unlocked</a:t>
            </a:r>
          </a:p>
        </p:txBody>
      </p:sp>
    </p:spTree>
    <p:extLst>
      <p:ext uri="{BB962C8B-B14F-4D97-AF65-F5344CB8AC3E}">
        <p14:creationId xmlns:p14="http://schemas.microsoft.com/office/powerpoint/2010/main" val="336303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Producer-Consumer Pattern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Implementation 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#2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Use synchronization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1158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Concurrency Unlocked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94" y="2110497"/>
            <a:ext cx="5992284" cy="31287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27120" y="2036357"/>
            <a:ext cx="4210236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Using synchronization will help to fix the race condition </a:t>
            </a:r>
            <a:r>
              <a:rPr lang="en-US" dirty="0" smtClean="0"/>
              <a:t>problem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 smtClean="0"/>
              <a:t>However</a:t>
            </a:r>
            <a:r>
              <a:rPr lang="en-US" sz="1600" dirty="0"/>
              <a:t>, it will </a:t>
            </a:r>
            <a:r>
              <a:rPr lang="en-US" sz="1600" b="1" dirty="0"/>
              <a:t>only</a:t>
            </a:r>
            <a:r>
              <a:rPr lang="en-US" sz="1600" dirty="0"/>
              <a:t> synchronize all producer threads to call produce() and synchronize all consumer threads to call consume(). </a:t>
            </a:r>
            <a:endParaRPr lang="en-US" sz="16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Producer </a:t>
            </a:r>
            <a:r>
              <a:rPr lang="en-US" dirty="0"/>
              <a:t>and Consumer threads are still </a:t>
            </a:r>
            <a:r>
              <a:rPr lang="en-US" b="1" dirty="0"/>
              <a:t>independent</a:t>
            </a:r>
            <a:r>
              <a:rPr lang="en-US" dirty="0"/>
              <a:t> of each other and not synchronized across for both produce() and consume() methods. 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We </a:t>
            </a:r>
            <a:r>
              <a:rPr lang="en-US" dirty="0"/>
              <a:t>want the </a:t>
            </a:r>
            <a:r>
              <a:rPr lang="en-US" b="1" dirty="0"/>
              <a:t>common buffer </a:t>
            </a:r>
            <a:r>
              <a:rPr lang="en-US" dirty="0"/>
              <a:t>to be </a:t>
            </a:r>
            <a:r>
              <a:rPr lang="en-US" b="1" dirty="0"/>
              <a:t>thread safe </a:t>
            </a:r>
            <a:r>
              <a:rPr lang="en-US" dirty="0"/>
              <a:t>for both produce() and consume() methods.</a:t>
            </a:r>
          </a:p>
        </p:txBody>
      </p:sp>
    </p:spTree>
    <p:extLst>
      <p:ext uri="{BB962C8B-B14F-4D97-AF65-F5344CB8AC3E}">
        <p14:creationId xmlns:p14="http://schemas.microsoft.com/office/powerpoint/2010/main" val="300967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Producer-Consumer Pattern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890918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Implementation </a:t>
            </a: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#3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global lock to be used by both Producer and Consumer: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1158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Concurrency Unlocked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902" y="1795848"/>
            <a:ext cx="5018903" cy="40527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913" y="1795847"/>
            <a:ext cx="5028887" cy="405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6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Producer-Consumer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36357"/>
            <a:ext cx="10515600" cy="2606332"/>
          </a:xfrm>
        </p:spPr>
        <p:txBody>
          <a:bodyPr>
            <a:noAutofit/>
          </a:bodyPr>
          <a:lstStyle/>
          <a:p>
            <a:r>
              <a:rPr lang="en-US" sz="2400" dirty="0"/>
              <a:t>Now both the buffer and Object lock are </a:t>
            </a:r>
            <a:r>
              <a:rPr lang="en-US" sz="2400" b="1" dirty="0"/>
              <a:t>common</a:t>
            </a:r>
            <a:r>
              <a:rPr lang="en-US" sz="2400" dirty="0"/>
              <a:t> to be used by both Producer and </a:t>
            </a:r>
            <a:r>
              <a:rPr lang="en-US" sz="2400" dirty="0" smtClean="0"/>
              <a:t>Consumer.</a:t>
            </a:r>
            <a:endParaRPr lang="en-US" sz="2400" dirty="0"/>
          </a:p>
          <a:p>
            <a:r>
              <a:rPr lang="en-US" sz="2400" dirty="0"/>
              <a:t>However, still this design has a </a:t>
            </a:r>
            <a:r>
              <a:rPr lang="en-US" sz="2400" b="1" dirty="0"/>
              <a:t>major flaw</a:t>
            </a:r>
            <a:r>
              <a:rPr lang="en-US" sz="2400" dirty="0" smtClean="0"/>
              <a:t>!</a:t>
            </a:r>
            <a:endParaRPr lang="en-US" sz="2400" dirty="0"/>
          </a:p>
          <a:p>
            <a:r>
              <a:rPr lang="en-US" sz="2400" dirty="0"/>
              <a:t>Suppose if the buffer is </a:t>
            </a:r>
            <a:r>
              <a:rPr lang="en-US" sz="2400" b="1" dirty="0" smtClean="0"/>
              <a:t>empty</a:t>
            </a:r>
            <a:r>
              <a:rPr lang="en-US" sz="2400" dirty="0" smtClean="0"/>
              <a:t>:</a:t>
            </a:r>
          </a:p>
          <a:p>
            <a:pPr lvl="1"/>
            <a:r>
              <a:rPr lang="en-US" sz="2000" i="1" dirty="0" smtClean="0"/>
              <a:t>Consumer</a:t>
            </a:r>
            <a:r>
              <a:rPr lang="en-US" sz="2000" dirty="0" smtClean="0"/>
              <a:t> threads </a:t>
            </a:r>
            <a:r>
              <a:rPr lang="en-US" sz="2000" dirty="0"/>
              <a:t>will hold the lock object and keep on doing </a:t>
            </a:r>
            <a:r>
              <a:rPr lang="en-US" sz="2000" b="1" dirty="0"/>
              <a:t>busy spinning </a:t>
            </a:r>
            <a:r>
              <a:rPr lang="en-US" sz="2000" dirty="0"/>
              <a:t>inside: </a:t>
            </a:r>
            <a:r>
              <a:rPr lang="en-US" sz="2000" b="1" dirty="0"/>
              <a:t>while (</a:t>
            </a:r>
            <a:r>
              <a:rPr lang="en-US" sz="2000" b="1" dirty="0" err="1"/>
              <a:t>isEmpty</a:t>
            </a:r>
            <a:r>
              <a:rPr lang="en-US" sz="2000" b="1" dirty="0"/>
              <a:t>(buffer))</a:t>
            </a:r>
            <a:r>
              <a:rPr lang="en-US" sz="2000" dirty="0"/>
              <a:t>. </a:t>
            </a:r>
            <a:endParaRPr lang="en-US" sz="2000" dirty="0" smtClean="0"/>
          </a:p>
          <a:p>
            <a:pPr lvl="1"/>
            <a:r>
              <a:rPr lang="en-US" sz="2000" i="1" dirty="0" smtClean="0"/>
              <a:t>Producer </a:t>
            </a:r>
            <a:r>
              <a:rPr lang="en-US" sz="2000" dirty="0"/>
              <a:t>threads will keep on </a:t>
            </a:r>
            <a:r>
              <a:rPr lang="en-US" sz="2000" b="1" dirty="0"/>
              <a:t>waiting</a:t>
            </a:r>
            <a:r>
              <a:rPr lang="en-US" sz="2000" dirty="0"/>
              <a:t> for this lock object held by the consumer thread </a:t>
            </a:r>
            <a:r>
              <a:rPr lang="en-US" sz="2000" b="1" dirty="0"/>
              <a:t>indefinitely</a:t>
            </a:r>
            <a:r>
              <a:rPr lang="en-US" sz="2000" dirty="0"/>
              <a:t> and never be able to produce or write anything to buffer.</a:t>
            </a:r>
            <a:endParaRPr lang="en-US" sz="12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Implementation #3: Use global lock to be used by both Producer and Consumer: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1158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Concurrency Unlocked</a:t>
            </a:r>
          </a:p>
        </p:txBody>
      </p:sp>
    </p:spTree>
    <p:extLst>
      <p:ext uri="{BB962C8B-B14F-4D97-AF65-F5344CB8AC3E}">
        <p14:creationId xmlns:p14="http://schemas.microsoft.com/office/powerpoint/2010/main" val="60088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Producer-Consumer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36357"/>
            <a:ext cx="10515600" cy="2606332"/>
          </a:xfrm>
        </p:spPr>
        <p:txBody>
          <a:bodyPr>
            <a:noAutofit/>
          </a:bodyPr>
          <a:lstStyle/>
          <a:p>
            <a:r>
              <a:rPr lang="en-US" sz="2400" dirty="0"/>
              <a:t>We need a mechanism to somehow “</a:t>
            </a:r>
            <a:r>
              <a:rPr lang="en-US" sz="2400" b="1" dirty="0"/>
              <a:t>park</a:t>
            </a:r>
            <a:r>
              <a:rPr lang="en-US" sz="2400" dirty="0"/>
              <a:t>” this consumer thread when the buffer is empty and release the lock. </a:t>
            </a:r>
            <a:endParaRPr lang="en-US" sz="2400" dirty="0" smtClean="0"/>
          </a:p>
          <a:p>
            <a:r>
              <a:rPr lang="en-US" sz="2400" dirty="0" smtClean="0"/>
              <a:t>Then </a:t>
            </a:r>
            <a:r>
              <a:rPr lang="en-US" sz="2400" dirty="0"/>
              <a:t>the producer thread can </a:t>
            </a:r>
            <a:r>
              <a:rPr lang="en-US" sz="2400" b="1" dirty="0"/>
              <a:t>acquire</a:t>
            </a:r>
            <a:r>
              <a:rPr lang="en-US" sz="2400" dirty="0"/>
              <a:t> this lock and write to the buffer. </a:t>
            </a:r>
            <a:endParaRPr lang="en-US" sz="2400" dirty="0" smtClean="0"/>
          </a:p>
          <a:p>
            <a:r>
              <a:rPr lang="en-US" sz="2400" dirty="0" smtClean="0"/>
              <a:t>When </a:t>
            </a:r>
            <a:r>
              <a:rPr lang="en-US" sz="2400" dirty="0"/>
              <a:t>the “parked” consumer thread is </a:t>
            </a:r>
            <a:r>
              <a:rPr lang="en-US" sz="2400" b="1" dirty="0"/>
              <a:t>woken up </a:t>
            </a:r>
            <a:r>
              <a:rPr lang="en-US" sz="2400" dirty="0"/>
              <a:t>again - the buffer will not be empty this time, and it can consume the item</a:t>
            </a:r>
            <a:r>
              <a:rPr lang="en-US" sz="2400" dirty="0" smtClean="0"/>
              <a:t>.</a:t>
            </a:r>
            <a:endParaRPr lang="en-US" sz="2400" dirty="0"/>
          </a:p>
          <a:p>
            <a:r>
              <a:rPr lang="en-US" sz="2400" dirty="0"/>
              <a:t>This is the </a:t>
            </a:r>
            <a:r>
              <a:rPr lang="en-US" sz="2400" b="1" dirty="0" smtClean="0"/>
              <a:t>wait() / notify() pattern</a:t>
            </a:r>
            <a:r>
              <a:rPr lang="en-US" sz="2400" dirty="0" smtClean="0"/>
              <a:t>.</a:t>
            </a:r>
            <a:endParaRPr lang="en-US" sz="12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Interview Problem #5: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Macquarie - Explain and Implement Producer Consumer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pattern </a:t>
            </a: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(Solution)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1158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Concurrency Unlocked</a:t>
            </a:r>
          </a:p>
        </p:txBody>
      </p:sp>
    </p:spTree>
    <p:extLst>
      <p:ext uri="{BB962C8B-B14F-4D97-AF65-F5344CB8AC3E}">
        <p14:creationId xmlns:p14="http://schemas.microsoft.com/office/powerpoint/2010/main" val="201193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Producer-Consumer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36357"/>
            <a:ext cx="10515600" cy="2606332"/>
          </a:xfrm>
        </p:spPr>
        <p:txBody>
          <a:bodyPr>
            <a:noAutofit/>
          </a:bodyPr>
          <a:lstStyle/>
          <a:p>
            <a:r>
              <a:rPr lang="en-US" sz="2000" dirty="0"/>
              <a:t>The wait(), notify() and </a:t>
            </a:r>
            <a:r>
              <a:rPr lang="en-US" sz="2000" dirty="0" err="1"/>
              <a:t>notifyAll</a:t>
            </a:r>
            <a:r>
              <a:rPr lang="en-US" sz="2000" dirty="0"/>
              <a:t>() methods are defined in </a:t>
            </a:r>
            <a:r>
              <a:rPr lang="en-US" sz="2000" b="1" dirty="0" err="1"/>
              <a:t>java.lang.Object</a:t>
            </a:r>
            <a:r>
              <a:rPr lang="en-US" sz="2000" dirty="0"/>
              <a:t> class. These methods are invoked on a given </a:t>
            </a:r>
            <a:r>
              <a:rPr lang="en-US" sz="2000" dirty="0" smtClean="0"/>
              <a:t>object =&gt; normally </a:t>
            </a:r>
            <a:r>
              <a:rPr lang="en-US" sz="2000" b="1" dirty="0"/>
              <a:t>the object lock being used</a:t>
            </a:r>
            <a:r>
              <a:rPr lang="en-US" sz="2000" dirty="0"/>
              <a:t>. </a:t>
            </a:r>
            <a:endParaRPr lang="en-US" sz="2000" dirty="0" smtClean="0"/>
          </a:p>
          <a:p>
            <a:pPr lvl="1"/>
            <a:r>
              <a:rPr lang="en-US" sz="1600" dirty="0" smtClean="0"/>
              <a:t>The </a:t>
            </a:r>
            <a:r>
              <a:rPr lang="en-US" sz="1600" dirty="0"/>
              <a:t>thread executing the invocation should hold that object key. </a:t>
            </a:r>
            <a:endParaRPr lang="en-US" sz="1600" dirty="0" smtClean="0"/>
          </a:p>
          <a:p>
            <a:pPr lvl="1"/>
            <a:r>
              <a:rPr lang="en-US" sz="1600" dirty="0" smtClean="0"/>
              <a:t>Thus</a:t>
            </a:r>
            <a:r>
              <a:rPr lang="en-US" sz="1600" dirty="0"/>
              <a:t>, in other words, these methods </a:t>
            </a:r>
            <a:r>
              <a:rPr lang="en-US" sz="1600" b="1" dirty="0"/>
              <a:t>cannot</a:t>
            </a:r>
            <a:r>
              <a:rPr lang="en-US" sz="1600" dirty="0"/>
              <a:t> be invoked outside a synchronized block</a:t>
            </a:r>
            <a:r>
              <a:rPr lang="en-US" sz="1600" dirty="0" smtClean="0"/>
              <a:t>.</a:t>
            </a:r>
            <a:endParaRPr lang="en-US" sz="1600" dirty="0"/>
          </a:p>
          <a:p>
            <a:r>
              <a:rPr lang="en-US" sz="2000" dirty="0"/>
              <a:t>Calling </a:t>
            </a:r>
            <a:r>
              <a:rPr lang="en-US" sz="2000" b="1" dirty="0"/>
              <a:t>wait() </a:t>
            </a:r>
            <a:r>
              <a:rPr lang="en-US" sz="2000" dirty="0"/>
              <a:t>releases the key (object lock) held by this thread and puts the thread in </a:t>
            </a:r>
            <a:r>
              <a:rPr lang="en-US" sz="2000" b="1" dirty="0"/>
              <a:t>WAIT</a:t>
            </a:r>
            <a:r>
              <a:rPr lang="en-US" sz="2000" dirty="0"/>
              <a:t> state. The only way to </a:t>
            </a:r>
            <a:r>
              <a:rPr lang="en-US" sz="2000" b="1" dirty="0"/>
              <a:t>release</a:t>
            </a:r>
            <a:r>
              <a:rPr lang="en-US" sz="2000" dirty="0"/>
              <a:t> a thread from a WAIT state is to </a:t>
            </a:r>
            <a:r>
              <a:rPr lang="en-US" sz="2000" b="1" dirty="0"/>
              <a:t>notify</a:t>
            </a:r>
            <a:r>
              <a:rPr lang="en-US" sz="2000" dirty="0"/>
              <a:t> it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Calling </a:t>
            </a:r>
            <a:r>
              <a:rPr lang="en-US" sz="2000" b="1" dirty="0"/>
              <a:t>notify</a:t>
            </a:r>
            <a:r>
              <a:rPr lang="en-US" sz="2000" dirty="0"/>
              <a:t>() release a thread in WAIT state and puts it in </a:t>
            </a:r>
            <a:r>
              <a:rPr lang="en-US" sz="2000" b="1" dirty="0"/>
              <a:t>RUNNABLE</a:t>
            </a:r>
            <a:r>
              <a:rPr lang="en-US" sz="2000" dirty="0"/>
              <a:t> state. This is the only way to release a waiting thread. The released thread is chosen </a:t>
            </a:r>
            <a:r>
              <a:rPr lang="en-US" sz="2000" b="1" dirty="0"/>
              <a:t>randomly</a:t>
            </a:r>
            <a:r>
              <a:rPr lang="en-US" sz="2000" dirty="0"/>
              <a:t>. </a:t>
            </a:r>
            <a:endParaRPr lang="en-US" sz="2000" dirty="0" smtClean="0"/>
          </a:p>
          <a:p>
            <a:r>
              <a:rPr lang="en-US" sz="2000" dirty="0" smtClean="0"/>
              <a:t>For </a:t>
            </a:r>
            <a:r>
              <a:rPr lang="en-US" sz="2000" b="1" dirty="0" err="1"/>
              <a:t>notifyAll</a:t>
            </a:r>
            <a:r>
              <a:rPr lang="en-US" sz="2000" dirty="0"/>
              <a:t>(), </a:t>
            </a:r>
            <a:r>
              <a:rPr lang="en-US" sz="2000" b="1" dirty="0"/>
              <a:t>all</a:t>
            </a:r>
            <a:r>
              <a:rPr lang="en-US" sz="2000" dirty="0"/>
              <a:t> the threads are moved from WAIT state to RUNNABLE state, </a:t>
            </a:r>
            <a:r>
              <a:rPr lang="en-US" sz="2000" b="1" dirty="0"/>
              <a:t>however</a:t>
            </a:r>
            <a:r>
              <a:rPr lang="en-US" sz="2000" dirty="0"/>
              <a:t> </a:t>
            </a:r>
            <a:r>
              <a:rPr lang="en-US" sz="2000" b="1" dirty="0"/>
              <a:t>only one thread can acquire the lock again</a:t>
            </a:r>
            <a:r>
              <a:rPr lang="en-US" sz="2000" dirty="0"/>
              <a:t>. </a:t>
            </a:r>
            <a:endParaRPr lang="en-US" sz="2000" dirty="0" smtClean="0"/>
          </a:p>
          <a:p>
            <a:pPr lvl="1"/>
            <a:r>
              <a:rPr lang="en-US" sz="1600" dirty="0" smtClean="0"/>
              <a:t>However</a:t>
            </a:r>
            <a:r>
              <a:rPr lang="en-US" sz="1600" dirty="0"/>
              <a:t>, the woken threads can do other task rather than waiting for the object again.</a:t>
            </a:r>
            <a:endParaRPr lang="en-US" sz="7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Interview Problem #5: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Macquarie - Explain and Implement Producer Consumer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pattern </a:t>
            </a: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(Solution)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1158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Concurrency Unlocked</a:t>
            </a:r>
          </a:p>
        </p:txBody>
      </p:sp>
    </p:spTree>
    <p:extLst>
      <p:ext uri="{BB962C8B-B14F-4D97-AF65-F5344CB8AC3E}">
        <p14:creationId xmlns:p14="http://schemas.microsoft.com/office/powerpoint/2010/main" val="56990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Producer-Consumer Pattern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1158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Concurrency Unlocked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25" y="752786"/>
            <a:ext cx="5524774" cy="50774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900" y="752786"/>
            <a:ext cx="5530366" cy="507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12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4044" y="227416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Threading Fundamentals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4044" y="1043779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Race Condition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4044" y="1860142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Synchronization Issue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4044" y="2676505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Deadlock Issue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4044" y="3492868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Stopping Threads</a:t>
            </a:r>
          </a:p>
        </p:txBody>
      </p:sp>
      <p:sp>
        <p:nvSpPr>
          <p:cNvPr id="9" name="Rectangle 8"/>
          <p:cNvSpPr/>
          <p:nvPr/>
        </p:nvSpPr>
        <p:spPr>
          <a:xfrm>
            <a:off x="644044" y="4309231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Producer-Consumer Pattern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44044" y="5125594"/>
            <a:ext cx="5538281" cy="6812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 States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44043" y="5941960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Recap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45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94239"/>
          </a:xfrm>
        </p:spPr>
        <p:txBody>
          <a:bodyPr/>
          <a:lstStyle/>
          <a:p>
            <a:r>
              <a:rPr lang="en-US" dirty="0"/>
              <a:t>A thread has a </a:t>
            </a:r>
            <a:r>
              <a:rPr lang="en-US" b="1" dirty="0"/>
              <a:t>state</a:t>
            </a:r>
            <a:r>
              <a:rPr lang="en-US" dirty="0"/>
              <a:t> - for example, it can be running or not. </a:t>
            </a:r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can get the thread state by calling </a:t>
            </a:r>
            <a:r>
              <a:rPr lang="en-US" b="1" dirty="0" err="1"/>
              <a:t>getState</a:t>
            </a:r>
            <a:r>
              <a:rPr lang="en-US" dirty="0"/>
              <a:t>() method on thread.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Thread States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1158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Concurrency Unlocked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3300514"/>
            <a:ext cx="939165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52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942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thread can be in one of the following states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b="1" dirty="0"/>
              <a:t>NEW</a:t>
            </a:r>
            <a:r>
              <a:rPr lang="en-US" dirty="0"/>
              <a:t>: A thread that has not yet started is in this state.</a:t>
            </a:r>
          </a:p>
          <a:p>
            <a:pPr lvl="1"/>
            <a:r>
              <a:rPr lang="en-US" b="1" dirty="0"/>
              <a:t>RUNNABLE</a:t>
            </a:r>
            <a:r>
              <a:rPr lang="en-US" dirty="0"/>
              <a:t>: A thread executing in the Java virtual machine is in this state.</a:t>
            </a:r>
          </a:p>
          <a:p>
            <a:pPr lvl="1"/>
            <a:r>
              <a:rPr lang="en-US" b="1" dirty="0"/>
              <a:t>BLOCKED</a:t>
            </a:r>
            <a:r>
              <a:rPr lang="en-US" dirty="0"/>
              <a:t>: A thread that is blocked waiting for a monitor lock is in this state.</a:t>
            </a:r>
          </a:p>
          <a:p>
            <a:pPr lvl="1"/>
            <a:r>
              <a:rPr lang="en-US" b="1" dirty="0"/>
              <a:t>WAITING</a:t>
            </a:r>
            <a:r>
              <a:rPr lang="en-US" dirty="0"/>
              <a:t>: A thread that is waiting indefinitely for another thread to perform a particular action is in this state.</a:t>
            </a:r>
          </a:p>
          <a:p>
            <a:pPr lvl="1"/>
            <a:r>
              <a:rPr lang="en-US" b="1" dirty="0"/>
              <a:t>TIMED_WAITING</a:t>
            </a:r>
            <a:r>
              <a:rPr lang="en-US" dirty="0"/>
              <a:t>: A thread that is waiting for another thread to perform an action for up to a specified waiting time is in this state.</a:t>
            </a:r>
          </a:p>
          <a:p>
            <a:pPr lvl="1"/>
            <a:r>
              <a:rPr lang="en-US" b="1" dirty="0"/>
              <a:t>TERMINATED</a:t>
            </a:r>
            <a:r>
              <a:rPr lang="en-US" dirty="0"/>
              <a:t>: A thread that has exited is in this state.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Thread States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1158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Concurrency Unlocked</a:t>
            </a:r>
          </a:p>
        </p:txBody>
      </p:sp>
    </p:spTree>
    <p:extLst>
      <p:ext uri="{BB962C8B-B14F-4D97-AF65-F5344CB8AC3E}">
        <p14:creationId xmlns:p14="http://schemas.microsoft.com/office/powerpoint/2010/main" val="218272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 States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Thread States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1158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Concurrency Unlocked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743" y="1513681"/>
            <a:ext cx="8282050" cy="441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4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Threading Fundamentals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94239"/>
          </a:xfrm>
        </p:spPr>
        <p:txBody>
          <a:bodyPr/>
          <a:lstStyle/>
          <a:p>
            <a:r>
              <a:rPr lang="en-US" dirty="0"/>
              <a:t>It may also refer to the </a:t>
            </a:r>
            <a:r>
              <a:rPr lang="en-US" b="1" i="1" dirty="0"/>
              <a:t>decomposability</a:t>
            </a:r>
            <a:r>
              <a:rPr lang="en-US" dirty="0"/>
              <a:t> of a program, algorithm, or problem into order-independent or partially-ordered components or units of computation.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What is Concurrency?</a:t>
            </a:r>
            <a:endParaRPr lang="en-US" sz="4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1158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Concurrency Unlocked</a:t>
            </a:r>
          </a:p>
        </p:txBody>
      </p:sp>
    </p:spTree>
    <p:extLst>
      <p:ext uri="{BB962C8B-B14F-4D97-AF65-F5344CB8AC3E}">
        <p14:creationId xmlns:p14="http://schemas.microsoft.com/office/powerpoint/2010/main" val="145068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94239"/>
          </a:xfrm>
        </p:spPr>
        <p:txBody>
          <a:bodyPr>
            <a:normAutofit/>
          </a:bodyPr>
          <a:lstStyle/>
          <a:p>
            <a:r>
              <a:rPr lang="en-US" dirty="0"/>
              <a:t>A thread can be in </a:t>
            </a:r>
            <a:r>
              <a:rPr lang="en-US" b="1" dirty="0"/>
              <a:t>only one state at a given point in time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These </a:t>
            </a:r>
            <a:r>
              <a:rPr lang="en-US" dirty="0"/>
              <a:t>states are </a:t>
            </a:r>
            <a:r>
              <a:rPr lang="en-US" b="1" dirty="0"/>
              <a:t>virtual machine states </a:t>
            </a:r>
            <a:r>
              <a:rPr lang="en-US" dirty="0"/>
              <a:t>which do </a:t>
            </a:r>
            <a:r>
              <a:rPr lang="en-US" b="1" dirty="0"/>
              <a:t>not</a:t>
            </a:r>
            <a:r>
              <a:rPr lang="en-US" dirty="0"/>
              <a:t> reflect any operating system thread states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NOTE: If a thread is not running, can it be given hand by the thread scheduler </a:t>
            </a:r>
            <a:r>
              <a:rPr lang="en-US" dirty="0" smtClean="0"/>
              <a:t>?</a:t>
            </a:r>
            <a:endParaRPr lang="en-US" dirty="0"/>
          </a:p>
          <a:p>
            <a:pPr lvl="1"/>
            <a:r>
              <a:rPr lang="en-US" dirty="0"/>
              <a:t>Answer is </a:t>
            </a:r>
            <a:r>
              <a:rPr lang="en-US" b="1" dirty="0" smtClean="0"/>
              <a:t>NO</a:t>
            </a:r>
            <a:r>
              <a:rPr lang="en-US" dirty="0" smtClean="0"/>
              <a:t> =&gt; </a:t>
            </a:r>
            <a:r>
              <a:rPr lang="en-US" dirty="0"/>
              <a:t>thread scheduler will only schedule threads which are in </a:t>
            </a:r>
            <a:r>
              <a:rPr lang="en-US" b="1" dirty="0"/>
              <a:t>RUNNABLE</a:t>
            </a:r>
            <a:r>
              <a:rPr lang="en-US" dirty="0"/>
              <a:t> state.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Thread States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1158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Concurrency Unlocked</a:t>
            </a:r>
          </a:p>
        </p:txBody>
      </p:sp>
    </p:spTree>
    <p:extLst>
      <p:ext uri="{BB962C8B-B14F-4D97-AF65-F5344CB8AC3E}">
        <p14:creationId xmlns:p14="http://schemas.microsoft.com/office/powerpoint/2010/main" val="408735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4044" y="227416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Threading Fundamentals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4044" y="1043779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Race Condition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4044" y="1860142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Synchronization Issue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4044" y="2676505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Deadlock Issue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4044" y="3492868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Stopping Threads</a:t>
            </a:r>
          </a:p>
        </p:txBody>
      </p:sp>
      <p:sp>
        <p:nvSpPr>
          <p:cNvPr id="9" name="Rectangle 8"/>
          <p:cNvSpPr/>
          <p:nvPr/>
        </p:nvSpPr>
        <p:spPr>
          <a:xfrm>
            <a:off x="644044" y="4309231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Producer-Consumer Pattern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44044" y="5125594"/>
            <a:ext cx="5538281" cy="6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 States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44043" y="5941960"/>
            <a:ext cx="5538281" cy="6812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Recap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5007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247" y="537048"/>
            <a:ext cx="6282447" cy="1288577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tx2"/>
                </a:solidFill>
              </a:rPr>
              <a:t>Summary</a:t>
            </a:r>
            <a:endParaRPr lang="en-US" sz="6000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286" y="2136910"/>
            <a:ext cx="6720191" cy="433198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In computer science, </a:t>
            </a:r>
            <a:r>
              <a:rPr lang="en-US" sz="1800" b="1" dirty="0"/>
              <a:t>concurrency</a:t>
            </a:r>
            <a:r>
              <a:rPr lang="en-US" sz="1800" dirty="0"/>
              <a:t> is the execution of the multiple instruction sequences at the same time</a:t>
            </a:r>
            <a:r>
              <a:rPr lang="en-US" sz="1800" dirty="0" smtClean="0"/>
              <a:t>.</a:t>
            </a:r>
          </a:p>
          <a:p>
            <a:pPr>
              <a:lnSpc>
                <a:spcPct val="100000"/>
              </a:lnSpc>
            </a:pPr>
            <a:r>
              <a:rPr lang="en-US" sz="1800" b="1" dirty="0"/>
              <a:t>CPU Scheduling </a:t>
            </a:r>
            <a:r>
              <a:rPr lang="en-US" sz="1800" dirty="0"/>
              <a:t>is a process that allows one process to use the CPU while another process is delayed (in standby) due to unavailability of any resources such as I/O etc., thus making full use of the CPU. </a:t>
            </a:r>
            <a:endParaRPr lang="en-US" sz="1800" dirty="0" smtClean="0"/>
          </a:p>
          <a:p>
            <a:pPr>
              <a:lnSpc>
                <a:spcPct val="100000"/>
              </a:lnSpc>
            </a:pPr>
            <a:r>
              <a:rPr lang="en-US" sz="1800" dirty="0" smtClean="0"/>
              <a:t>A Java thread is </a:t>
            </a:r>
            <a:r>
              <a:rPr lang="en-US" sz="1800" dirty="0"/>
              <a:t>a light-weight </a:t>
            </a:r>
            <a:r>
              <a:rPr lang="en-US" sz="1800" b="1" dirty="0" err="1"/>
              <a:t>subprocess</a:t>
            </a:r>
            <a:r>
              <a:rPr lang="en-US" sz="1800" dirty="0"/>
              <a:t> within the smallest unit of </a:t>
            </a:r>
            <a:r>
              <a:rPr lang="en-US" sz="1800" b="1" dirty="0"/>
              <a:t>processes</a:t>
            </a:r>
            <a:r>
              <a:rPr lang="en-US" sz="1800" dirty="0"/>
              <a:t> and having separate paths of execution</a:t>
            </a:r>
            <a:r>
              <a:rPr lang="en-US" sz="1800" dirty="0" smtClean="0"/>
              <a:t>.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A </a:t>
            </a:r>
            <a:r>
              <a:rPr lang="en-US" sz="1800" b="1" dirty="0"/>
              <a:t>race condition</a:t>
            </a:r>
            <a:r>
              <a:rPr lang="en-US" sz="1800" dirty="0"/>
              <a:t>, in the simplest terms, is when two or more actions </a:t>
            </a:r>
            <a:r>
              <a:rPr lang="en-US" sz="1800" b="1" dirty="0"/>
              <a:t>compete to complete first</a:t>
            </a:r>
            <a:r>
              <a:rPr lang="en-US" sz="1800" dirty="0"/>
              <a:t>, causing </a:t>
            </a:r>
            <a:r>
              <a:rPr lang="en-US" sz="1800" b="1" dirty="0"/>
              <a:t>unpredictable</a:t>
            </a:r>
            <a:r>
              <a:rPr lang="en-US" sz="1800" dirty="0"/>
              <a:t> results</a:t>
            </a:r>
            <a:r>
              <a:rPr lang="en-US" sz="1800" dirty="0" smtClean="0"/>
              <a:t>.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Race condition can be resolved using </a:t>
            </a:r>
            <a:r>
              <a:rPr lang="en-US" sz="1800" b="1" dirty="0"/>
              <a:t>synchronization</a:t>
            </a:r>
            <a:r>
              <a:rPr lang="en-US" sz="1800" dirty="0" smtClean="0"/>
              <a:t>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842742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247" y="537048"/>
            <a:ext cx="6282447" cy="1288577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tx2"/>
                </a:solidFill>
              </a:rPr>
              <a:t>Summary</a:t>
            </a:r>
            <a:endParaRPr lang="en-US" sz="6000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286" y="2136910"/>
            <a:ext cx="6720191" cy="4331984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sz="1800" dirty="0" smtClean="0"/>
              <a:t>Deadlock </a:t>
            </a:r>
            <a:r>
              <a:rPr lang="en-US" sz="1800" dirty="0"/>
              <a:t>is </a:t>
            </a:r>
            <a:r>
              <a:rPr lang="en-US" sz="1800" dirty="0" smtClean="0"/>
              <a:t>where </a:t>
            </a:r>
            <a:r>
              <a:rPr lang="en-US" sz="1800" dirty="0"/>
              <a:t>a thread T1 holds a key needed by a thread T2, and T2 holds the key needed by T1. </a:t>
            </a:r>
            <a:r>
              <a:rPr lang="en-US" sz="1800" dirty="0" smtClean="0"/>
              <a:t>Both </a:t>
            </a:r>
            <a:r>
              <a:rPr lang="en-US" sz="1800" dirty="0"/>
              <a:t>threads are waiting for other lock held by different thread causing deadlock.</a:t>
            </a:r>
            <a:endParaRPr lang="en-US" sz="1800" dirty="0" smtClean="0"/>
          </a:p>
          <a:p>
            <a:pPr>
              <a:lnSpc>
                <a:spcPct val="100000"/>
              </a:lnSpc>
            </a:pPr>
            <a:r>
              <a:rPr lang="en-US" sz="1800" dirty="0"/>
              <a:t>Deadlock issue can be fixed by maintaining the</a:t>
            </a:r>
            <a:r>
              <a:rPr lang="en-US" sz="1800" b="1" dirty="0"/>
              <a:t> same sequence</a:t>
            </a:r>
            <a:r>
              <a:rPr lang="en-US" sz="1800" dirty="0"/>
              <a:t> for locks acquisition.</a:t>
            </a:r>
          </a:p>
          <a:p>
            <a:pPr>
              <a:lnSpc>
                <a:spcPct val="100000"/>
              </a:lnSpc>
            </a:pPr>
            <a:r>
              <a:rPr lang="en-US" sz="1800" dirty="0" smtClean="0"/>
              <a:t>A thread can be stopped using a </a:t>
            </a:r>
            <a:r>
              <a:rPr lang="en-US" sz="1800" b="1" dirty="0" smtClean="0"/>
              <a:t>thread-safe </a:t>
            </a:r>
            <a:r>
              <a:rPr lang="en-US" sz="1800" b="1" dirty="0" err="1" smtClean="0"/>
              <a:t>boolean</a:t>
            </a:r>
            <a:r>
              <a:rPr lang="en-US" sz="1800" b="1" dirty="0" smtClean="0"/>
              <a:t> variable </a:t>
            </a:r>
            <a:r>
              <a:rPr lang="en-US" sz="1800" dirty="0" smtClean="0"/>
              <a:t>or calling </a:t>
            </a:r>
            <a:r>
              <a:rPr lang="en-US" sz="1800" b="1" dirty="0" smtClean="0"/>
              <a:t>interrupt()</a:t>
            </a:r>
            <a:r>
              <a:rPr lang="en-US" sz="1800" dirty="0" smtClean="0"/>
              <a:t>.</a:t>
            </a:r>
          </a:p>
          <a:p>
            <a:pPr>
              <a:lnSpc>
                <a:spcPct val="100000"/>
              </a:lnSpc>
            </a:pPr>
            <a:r>
              <a:rPr lang="en-US" sz="1800" dirty="0" smtClean="0"/>
              <a:t>A </a:t>
            </a:r>
            <a:r>
              <a:rPr lang="en-US" sz="1800" b="1" dirty="0" smtClean="0"/>
              <a:t>Producer-Consumer </a:t>
            </a:r>
            <a:r>
              <a:rPr lang="en-US" sz="1800" b="1" dirty="0"/>
              <a:t>Pattern </a:t>
            </a:r>
            <a:r>
              <a:rPr lang="en-US" sz="1800" dirty="0"/>
              <a:t>is </a:t>
            </a:r>
            <a:r>
              <a:rPr lang="en-US" sz="1800" dirty="0" smtClean="0"/>
              <a:t>when:</a:t>
            </a:r>
          </a:p>
          <a:p>
            <a:pPr lvl="1">
              <a:lnSpc>
                <a:spcPct val="100000"/>
              </a:lnSpc>
            </a:pPr>
            <a:r>
              <a:rPr lang="en-US" sz="1400" dirty="0" smtClean="0"/>
              <a:t>We </a:t>
            </a:r>
            <a:r>
              <a:rPr lang="en-US" sz="1400" dirty="0"/>
              <a:t>have a </a:t>
            </a:r>
            <a:r>
              <a:rPr lang="en-US" sz="1400" b="1" dirty="0"/>
              <a:t>buffer</a:t>
            </a:r>
            <a:r>
              <a:rPr lang="en-US" sz="1400" dirty="0"/>
              <a:t> - it can be an array, list, set or queue. </a:t>
            </a:r>
            <a:endParaRPr lang="en-US" sz="1400" dirty="0" smtClean="0"/>
          </a:p>
          <a:p>
            <a:pPr lvl="1">
              <a:lnSpc>
                <a:spcPct val="100000"/>
              </a:lnSpc>
            </a:pPr>
            <a:r>
              <a:rPr lang="en-US" sz="1400" dirty="0" smtClean="0"/>
              <a:t>A </a:t>
            </a:r>
            <a:r>
              <a:rPr lang="en-US" sz="1400" dirty="0"/>
              <a:t>producer </a:t>
            </a:r>
            <a:r>
              <a:rPr lang="en-US" sz="1400" b="1" dirty="0"/>
              <a:t>produces</a:t>
            </a:r>
            <a:r>
              <a:rPr lang="en-US" sz="1400" dirty="0"/>
              <a:t> values in a buffer. </a:t>
            </a:r>
            <a:endParaRPr lang="en-US" sz="1400" dirty="0" smtClean="0"/>
          </a:p>
          <a:p>
            <a:pPr lvl="1">
              <a:lnSpc>
                <a:spcPct val="100000"/>
              </a:lnSpc>
            </a:pPr>
            <a:r>
              <a:rPr lang="en-US" sz="1400" dirty="0" smtClean="0"/>
              <a:t>A </a:t>
            </a:r>
            <a:r>
              <a:rPr lang="en-US" sz="1400" dirty="0"/>
              <a:t>consumer </a:t>
            </a:r>
            <a:r>
              <a:rPr lang="en-US" sz="1400" b="1" dirty="0"/>
              <a:t>consumes</a:t>
            </a:r>
            <a:r>
              <a:rPr lang="en-US" sz="1400" dirty="0"/>
              <a:t> the values from this buffer. </a:t>
            </a:r>
            <a:endParaRPr lang="en-US" sz="1400" dirty="0" smtClean="0"/>
          </a:p>
          <a:p>
            <a:pPr lvl="1">
              <a:lnSpc>
                <a:spcPct val="100000"/>
              </a:lnSpc>
            </a:pPr>
            <a:r>
              <a:rPr lang="en-US" sz="1400" dirty="0" smtClean="0"/>
              <a:t>Producers </a:t>
            </a:r>
            <a:r>
              <a:rPr lang="en-US" sz="1400" dirty="0"/>
              <a:t>and Consumers are </a:t>
            </a:r>
            <a:r>
              <a:rPr lang="en-US" sz="1400" b="1" dirty="0"/>
              <a:t>run in their own threads or thread pools</a:t>
            </a:r>
            <a:r>
              <a:rPr lang="en-US" sz="1400" dirty="0" smtClean="0"/>
              <a:t>.</a:t>
            </a:r>
          </a:p>
          <a:p>
            <a:pPr>
              <a:lnSpc>
                <a:spcPct val="100000"/>
              </a:lnSpc>
            </a:pPr>
            <a:r>
              <a:rPr lang="en-US" sz="1800" dirty="0" smtClean="0"/>
              <a:t>A Producer-Consumer Pattern can be implemented using a </a:t>
            </a:r>
            <a:r>
              <a:rPr lang="en-US" sz="1800" b="1" dirty="0" smtClean="0"/>
              <a:t>wait-notify pattern</a:t>
            </a:r>
            <a:r>
              <a:rPr lang="en-US" sz="1800" dirty="0" smtClean="0"/>
              <a:t>.</a:t>
            </a:r>
            <a:endParaRPr lang="en-US" sz="1800" dirty="0"/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444413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Step</a:t>
            </a:r>
            <a:endParaRPr lang="en-U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942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is just about the introduction to concurrency we have covered in this free trial session.</a:t>
            </a:r>
          </a:p>
          <a:p>
            <a:r>
              <a:rPr lang="en-US" dirty="0"/>
              <a:t>In the real module course - we will cover additional </a:t>
            </a:r>
            <a:r>
              <a:rPr lang="en-US" b="1" dirty="0"/>
              <a:t>advanced</a:t>
            </a:r>
            <a:r>
              <a:rPr lang="en-US" dirty="0"/>
              <a:t> </a:t>
            </a:r>
            <a:r>
              <a:rPr lang="en-US" b="1" dirty="0"/>
              <a:t>topics</a:t>
            </a:r>
            <a:r>
              <a:rPr lang="en-US" dirty="0"/>
              <a:t> on concurrency:</a:t>
            </a:r>
          </a:p>
          <a:p>
            <a:pPr lvl="1"/>
            <a:r>
              <a:rPr lang="en-US" dirty="0"/>
              <a:t>Thread pools</a:t>
            </a:r>
          </a:p>
          <a:p>
            <a:pPr lvl="1"/>
            <a:r>
              <a:rPr lang="en-US" dirty="0"/>
              <a:t>Concurrent Collections</a:t>
            </a:r>
          </a:p>
          <a:p>
            <a:pPr lvl="1"/>
            <a:r>
              <a:rPr lang="en-US" dirty="0"/>
              <a:t>Java Memory Model</a:t>
            </a:r>
          </a:p>
          <a:p>
            <a:pPr lvl="1"/>
            <a:r>
              <a:rPr lang="en-US" dirty="0"/>
              <a:t>Advanced Locking</a:t>
            </a:r>
          </a:p>
          <a:p>
            <a:pPr lvl="1"/>
            <a:r>
              <a:rPr lang="en-US" dirty="0"/>
              <a:t>Lock-Free Algorithms, Data Structures and Techniques</a:t>
            </a:r>
          </a:p>
          <a:p>
            <a:pPr lvl="1"/>
            <a:r>
              <a:rPr lang="en-US" dirty="0"/>
              <a:t>Fork-Join Framework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What’s Next?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1158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Concurrency Unlocked</a:t>
            </a:r>
          </a:p>
        </p:txBody>
      </p:sp>
    </p:spTree>
    <p:extLst>
      <p:ext uri="{BB962C8B-B14F-4D97-AF65-F5344CB8AC3E}">
        <p14:creationId xmlns:p14="http://schemas.microsoft.com/office/powerpoint/2010/main" val="344902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Threading Fundamentals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94239"/>
          </a:xfrm>
        </p:spPr>
        <p:txBody>
          <a:bodyPr/>
          <a:lstStyle/>
          <a:p>
            <a:r>
              <a:rPr lang="en-US" dirty="0"/>
              <a:t>CPU will be executing processes one by one, individually by </a:t>
            </a:r>
            <a:r>
              <a:rPr lang="en-US" b="1" dirty="0"/>
              <a:t>time slice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time slice is short time frame that gets assigned to process for CPU execution.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Case 1: CPU with only one core</a:t>
            </a:r>
            <a:endParaRPr lang="en-US" sz="4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1158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Concurrency Unlocked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367" y="3506309"/>
            <a:ext cx="8007822" cy="240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07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Threading Fundamentals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36357"/>
            <a:ext cx="4590535" cy="3683507"/>
          </a:xfrm>
        </p:spPr>
        <p:txBody>
          <a:bodyPr/>
          <a:lstStyle/>
          <a:p>
            <a:r>
              <a:rPr lang="en-US" dirty="0"/>
              <a:t>Only on multicore CPU system, multiple processes execute at the same time on different cores.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Case 2: CPU with multiple cores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1158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Concurrency Unlocked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110" y="1942070"/>
            <a:ext cx="6700854" cy="377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19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Threading Fundamentals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637108" cy="38942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CPU Scheduling is a process that allows one process to use the CPU while another process is delayed (in standby) due to unavailability of any resources such as I/O etc., thus making full use of the CPU. </a:t>
            </a:r>
            <a:endParaRPr lang="en-US" dirty="0" smtClean="0"/>
          </a:p>
          <a:p>
            <a:r>
              <a:rPr lang="en-US" dirty="0" smtClean="0"/>
              <a:t>Whenever </a:t>
            </a:r>
            <a:r>
              <a:rPr lang="en-US" dirty="0"/>
              <a:t>the CPU becomes idle, the operating system must select one of the processes in the line ready for launch.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selection process is done by a </a:t>
            </a:r>
            <a:r>
              <a:rPr lang="en-US" b="1" dirty="0"/>
              <a:t>temporary</a:t>
            </a:r>
            <a:r>
              <a:rPr lang="en-US" dirty="0"/>
              <a:t> (CPU) scheduler.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Scheduler selects between memory processes ready to launch and assigns the CPU to one of them.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What is CPU Scheduling?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1158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Concurrency Unlocked</a:t>
            </a:r>
          </a:p>
        </p:txBody>
      </p:sp>
    </p:spTree>
    <p:extLst>
      <p:ext uri="{BB962C8B-B14F-4D97-AF65-F5344CB8AC3E}">
        <p14:creationId xmlns:p14="http://schemas.microsoft.com/office/powerpoint/2010/main" val="67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52" y="107005"/>
            <a:ext cx="6768831" cy="4572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Threading Fundamentals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637108" cy="3894239"/>
          </a:xfrm>
        </p:spPr>
        <p:txBody>
          <a:bodyPr>
            <a:normAutofit/>
          </a:bodyPr>
          <a:lstStyle/>
          <a:p>
            <a:r>
              <a:rPr lang="en-US" dirty="0"/>
              <a:t>Scheduler may </a:t>
            </a:r>
            <a:r>
              <a:rPr lang="en-US" b="1" dirty="0"/>
              <a:t>pause</a:t>
            </a:r>
            <a:r>
              <a:rPr lang="en-US" dirty="0"/>
              <a:t> a thread due to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The thread is waiting for some more data</a:t>
            </a:r>
          </a:p>
          <a:p>
            <a:pPr lvl="1"/>
            <a:r>
              <a:rPr lang="en-US" dirty="0"/>
              <a:t>The thread is waiting for another thread to do something</a:t>
            </a:r>
          </a:p>
          <a:p>
            <a:pPr lvl="1"/>
            <a:r>
              <a:rPr lang="en-US" dirty="0"/>
              <a:t>CPU should be shared equally among threads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966315"/>
            <a:ext cx="10515600" cy="667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When will the Scheduler pause a thread?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1158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47325" y="6183550"/>
            <a:ext cx="5411012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Concurrency Unlocked</a:t>
            </a:r>
          </a:p>
        </p:txBody>
      </p:sp>
    </p:spTree>
    <p:extLst>
      <p:ext uri="{BB962C8B-B14F-4D97-AF65-F5344CB8AC3E}">
        <p14:creationId xmlns:p14="http://schemas.microsoft.com/office/powerpoint/2010/main" val="182178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uidemy-Theme">
  <a:themeElements>
    <a:clrScheme name="Guidemy">
      <a:dk1>
        <a:srgbClr val="262626"/>
      </a:dk1>
      <a:lt1>
        <a:sysClr val="window" lastClr="FFFFFF"/>
      </a:lt1>
      <a:dk2>
        <a:srgbClr val="11345E"/>
      </a:dk2>
      <a:lt2>
        <a:srgbClr val="77A1BA"/>
      </a:lt2>
      <a:accent1>
        <a:srgbClr val="3D8FBE"/>
      </a:accent1>
      <a:accent2>
        <a:srgbClr val="59A5BD"/>
      </a:accent2>
      <a:accent3>
        <a:srgbClr val="77A1BD"/>
      </a:accent3>
      <a:accent4>
        <a:srgbClr val="2E617E"/>
      </a:accent4>
      <a:accent5>
        <a:srgbClr val="11345E"/>
      </a:accent5>
      <a:accent6>
        <a:srgbClr val="D8D8D8"/>
      </a:accent6>
      <a:hlink>
        <a:srgbClr val="0563C1"/>
      </a:hlink>
      <a:folHlink>
        <a:srgbClr val="954F72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uidemy-Theme" id="{59CE293C-7F3C-4E73-9CD4-B5EAC9E38389}" vid="{0CF6C29A-0C53-4F8D-9B0E-5A85F4FD92F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725</TotalTime>
  <Words>2685</Words>
  <Application>Microsoft Office PowerPoint</Application>
  <PresentationFormat>Widescreen</PresentationFormat>
  <Paragraphs>323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Arial Black</vt:lpstr>
      <vt:lpstr>Lora</vt:lpstr>
      <vt:lpstr>Guidemy-Theme</vt:lpstr>
      <vt:lpstr>PowerPoint Presentation</vt:lpstr>
      <vt:lpstr>Objectives</vt:lpstr>
      <vt:lpstr>PowerPoint Presentation</vt:lpstr>
      <vt:lpstr>Threading Fundamentals</vt:lpstr>
      <vt:lpstr>Threading Fundamentals</vt:lpstr>
      <vt:lpstr>Threading Fundamentals</vt:lpstr>
      <vt:lpstr>Threading Fundamentals</vt:lpstr>
      <vt:lpstr>Threading Fundamentals</vt:lpstr>
      <vt:lpstr>Threading Fundamentals</vt:lpstr>
      <vt:lpstr>Threading Fundamentals</vt:lpstr>
      <vt:lpstr>Threading Fundamentals</vt:lpstr>
      <vt:lpstr>PowerPoint Presentation</vt:lpstr>
      <vt:lpstr>Threading Fundamentals</vt:lpstr>
      <vt:lpstr>Threading Fundamentals</vt:lpstr>
      <vt:lpstr>Threading Fundamentals</vt:lpstr>
      <vt:lpstr>Threading Fundamentals</vt:lpstr>
      <vt:lpstr>Threading Fundamentals</vt:lpstr>
      <vt:lpstr>Threading Fundamentals</vt:lpstr>
      <vt:lpstr>Threading Fundamentals</vt:lpstr>
      <vt:lpstr>Threading Fundamentals</vt:lpstr>
      <vt:lpstr>Threading Fundamentals</vt:lpstr>
      <vt:lpstr>PowerPoint Presentation</vt:lpstr>
      <vt:lpstr>Synchronization Issue</vt:lpstr>
      <vt:lpstr>Synchronization Issue</vt:lpstr>
      <vt:lpstr>Synchronization Issue</vt:lpstr>
      <vt:lpstr>Synchronization Issue</vt:lpstr>
      <vt:lpstr>PowerPoint Presentation</vt:lpstr>
      <vt:lpstr>Deadlock Issue</vt:lpstr>
      <vt:lpstr>Deadlock Issue</vt:lpstr>
      <vt:lpstr>Deadlock Issue</vt:lpstr>
      <vt:lpstr>Deadlock Issue</vt:lpstr>
      <vt:lpstr>PowerPoint Presentation</vt:lpstr>
      <vt:lpstr>Thread Coordination</vt:lpstr>
      <vt:lpstr>Thread Coordination</vt:lpstr>
      <vt:lpstr>Thread Coordination</vt:lpstr>
      <vt:lpstr>PowerPoint Presentation</vt:lpstr>
      <vt:lpstr>Producer-Consumer Pattern</vt:lpstr>
      <vt:lpstr>Producer-Consumer Pattern</vt:lpstr>
      <vt:lpstr>Producer-Consumer Pattern</vt:lpstr>
      <vt:lpstr>Producer-Consumer Pattern</vt:lpstr>
      <vt:lpstr>Producer-Consumer Pattern</vt:lpstr>
      <vt:lpstr>Producer-Consumer Pattern</vt:lpstr>
      <vt:lpstr>Producer-Consumer Pattern</vt:lpstr>
      <vt:lpstr>Producer-Consumer Pattern</vt:lpstr>
      <vt:lpstr>Producer-Consumer Pattern</vt:lpstr>
      <vt:lpstr>PowerPoint Presentation</vt:lpstr>
      <vt:lpstr>Thread States</vt:lpstr>
      <vt:lpstr>Thread States</vt:lpstr>
      <vt:lpstr>Thread States</vt:lpstr>
      <vt:lpstr>Thread States</vt:lpstr>
      <vt:lpstr>PowerPoint Presentation</vt:lpstr>
      <vt:lpstr>Summary</vt:lpstr>
      <vt:lpstr>Summary</vt:lpstr>
      <vt:lpstr>Next Step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Caspar Cheung</cp:lastModifiedBy>
  <cp:revision>100</cp:revision>
  <dcterms:created xsi:type="dcterms:W3CDTF">2023-01-18T11:04:40Z</dcterms:created>
  <dcterms:modified xsi:type="dcterms:W3CDTF">2023-04-15T20:41:58Z</dcterms:modified>
</cp:coreProperties>
</file>